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theme/themeOverride1.xml" ContentType="application/vnd.openxmlformats-officedocument.themeOverrid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79" r:id="rId3"/>
    <p:sldId id="280" r:id="rId4"/>
    <p:sldId id="286" r:id="rId5"/>
    <p:sldId id="287" r:id="rId6"/>
    <p:sldId id="288" r:id="rId7"/>
    <p:sldId id="289" r:id="rId8"/>
    <p:sldId id="290" r:id="rId9"/>
  </p:sldIdLst>
  <p:sldSz cx="9144000" cy="6858000" type="screen4x3"/>
  <p:notesSz cx="6858000" cy="9144000"/>
  <p:custShowLst>
    <p:custShow name="Custom Show 1" id="0">
      <p:sldLst>
        <p:sld r:id="rId4"/>
      </p:sldLst>
    </p:custShow>
  </p:custShowLst>
  <p:custDataLst>
    <p:tags r:id="rId1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E652"/>
    <a:srgbClr val="FFFF00"/>
    <a:srgbClr val="66FF33"/>
    <a:srgbClr val="CCCC66"/>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69" autoAdjust="0"/>
    <p:restoredTop sz="79973" autoAdjust="0"/>
  </p:normalViewPr>
  <p:slideViewPr>
    <p:cSldViewPr>
      <p:cViewPr>
        <p:scale>
          <a:sx n="68" d="100"/>
          <a:sy n="68" d="100"/>
        </p:scale>
        <p:origin x="-1818" y="-120"/>
      </p:cViewPr>
      <p:guideLst>
        <p:guide orient="horz" pos="2160"/>
        <p:guide pos="2880"/>
      </p:guideLst>
    </p:cSldViewPr>
  </p:slideViewPr>
  <p:outlineViewPr>
    <p:cViewPr>
      <p:scale>
        <a:sx n="33" d="100"/>
        <a:sy n="33" d="100"/>
      </p:scale>
      <p:origin x="0" y="1626"/>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4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customXml" Target="../customXml/item5.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ea typeface="Gulim" pitchFamily="34" charset="-127"/>
              </a:defRPr>
            </a:lvl1pPr>
          </a:lstStyle>
          <a:p>
            <a:pPr>
              <a:defRPr/>
            </a:pPr>
            <a:endParaRPr lang="en-US" altLang="ko-KR"/>
          </a:p>
        </p:txBody>
      </p:sp>
      <p:sp>
        <p:nvSpPr>
          <p:cNvPr id="10243"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ea typeface="Gulim" pitchFamily="34" charset="-127"/>
              </a:defRPr>
            </a:lvl1pPr>
          </a:lstStyle>
          <a:p>
            <a:pPr>
              <a:defRPr/>
            </a:pPr>
            <a:endParaRPr lang="en-US" altLang="ko-KR"/>
          </a:p>
        </p:txBody>
      </p:sp>
      <p:sp>
        <p:nvSpPr>
          <p:cNvPr id="10244"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a typeface="Gulim" pitchFamily="34" charset="-127"/>
              </a:defRPr>
            </a:lvl1pPr>
          </a:lstStyle>
          <a:p>
            <a:pPr>
              <a:defRPr/>
            </a:pPr>
            <a:endParaRPr lang="en-US" altLang="ko-KR"/>
          </a:p>
        </p:txBody>
      </p:sp>
      <p:sp>
        <p:nvSpPr>
          <p:cNvPr id="10245"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a typeface="Gulim" pitchFamily="34" charset="-127"/>
              </a:defRPr>
            </a:lvl1pPr>
          </a:lstStyle>
          <a:p>
            <a:pPr>
              <a:defRPr/>
            </a:pPr>
            <a:fld id="{D7171691-F358-43EB-8FD3-1B8EB246F871}" type="slidenum">
              <a:rPr lang="en-US" altLang="ko-KR"/>
              <a:pPr>
                <a:defRPr/>
              </a:pPr>
              <a:t>‹#›</a:t>
            </a:fld>
            <a:endParaRPr lang="en-US" altLang="ko-KR"/>
          </a:p>
        </p:txBody>
      </p:sp>
    </p:spTree>
    <p:extLst>
      <p:ext uri="{BB962C8B-B14F-4D97-AF65-F5344CB8AC3E}">
        <p14:creationId xmlns:p14="http://schemas.microsoft.com/office/powerpoint/2010/main" val="960179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ko-KR"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A55ED7CA-C098-42EA-AE79-F62B92FA256F}" type="datetimeFigureOut">
              <a:rPr lang="ko-KR" altLang="en-US"/>
              <a:pPr>
                <a:defRPr/>
              </a:pPr>
              <a:t>2013-12-05</a:t>
            </a:fld>
            <a:endParaRPr lang="ko-KR"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ko-KR" alt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endParaRPr lang="ko-KR" alt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ko-KR"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1EDE274B-20A8-45AF-A7C0-979EC5F4107E}" type="slidenum">
              <a:rPr lang="ko-KR" altLang="en-US"/>
              <a:pPr>
                <a:defRPr/>
              </a:pPr>
              <a:t>‹#›</a:t>
            </a:fld>
            <a:endParaRPr lang="ko-KR" altLang="en-US"/>
          </a:p>
        </p:txBody>
      </p:sp>
    </p:spTree>
    <p:extLst>
      <p:ext uri="{BB962C8B-B14F-4D97-AF65-F5344CB8AC3E}">
        <p14:creationId xmlns:p14="http://schemas.microsoft.com/office/powerpoint/2010/main" val="4178933788"/>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ko-KR" dirty="0" smtClean="0"/>
              <a:t>Thanks for the opportunity,</a:t>
            </a:r>
          </a:p>
          <a:p>
            <a:pPr eaLnBrk="1" hangingPunct="1">
              <a:spcBef>
                <a:spcPct val="0"/>
              </a:spcBef>
            </a:pPr>
            <a:r>
              <a:rPr lang="en-US" altLang="ko-KR" dirty="0" smtClean="0"/>
              <a:t>As already</a:t>
            </a:r>
            <a:r>
              <a:rPr lang="en-US" altLang="ko-KR" baseline="0" dirty="0" smtClean="0"/>
              <a:t> mentioned t</a:t>
            </a:r>
            <a:r>
              <a:rPr lang="en-US" altLang="ko-KR" dirty="0" smtClean="0"/>
              <a:t>his</a:t>
            </a:r>
            <a:r>
              <a:rPr lang="en-US" altLang="ko-KR" baseline="0" dirty="0" smtClean="0"/>
              <a:t> is a presentation of the project “Training of Maize Breeding Experts for the Effective Use of Maize Genetic Resources in Developing Countries” funded by Perez-Guerrero Trust Fund for Economic and Technical Cooperation Among the Members of the Group of 77.</a:t>
            </a:r>
          </a:p>
          <a:p>
            <a:pPr eaLnBrk="1" hangingPunct="1">
              <a:spcBef>
                <a:spcPct val="0"/>
              </a:spcBef>
            </a:pPr>
            <a:endParaRPr lang="en-US" altLang="ko-KR" baseline="0" dirty="0" smtClean="0"/>
          </a:p>
          <a:p>
            <a:pPr eaLnBrk="1" hangingPunct="1">
              <a:spcBef>
                <a:spcPct val="0"/>
              </a:spcBef>
            </a:pPr>
            <a:endParaRPr lang="en-US" altLang="ko-KR" dirty="0" smtClean="0"/>
          </a:p>
          <a:p>
            <a:pPr eaLnBrk="1" hangingPunct="1">
              <a:spcBef>
                <a:spcPct val="0"/>
              </a:spcBef>
            </a:pPr>
            <a:endParaRPr lang="en-US" altLang="ko-KR" dirty="0"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5789B1F7-927A-4196-9C77-C2AF320B3675}" type="slidenum">
              <a:rPr lang="ko-KR" altLang="en-US">
                <a:latin typeface="Times New Roman" pitchFamily="18" charset="0"/>
              </a:rPr>
              <a:pPr eaLnBrk="1" latinLnBrk="0" hangingPunct="1">
                <a:spcBef>
                  <a:spcPct val="0"/>
                </a:spcBef>
              </a:pPr>
              <a:t>1</a:t>
            </a:fld>
            <a:endParaRPr lang="ko-KR" altLang="en-US">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ko-KR" dirty="0" smtClean="0"/>
              <a:t>This will be a short</a:t>
            </a:r>
            <a:r>
              <a:rPr lang="en-US" altLang="ko-KR" baseline="0" dirty="0" smtClean="0"/>
              <a:t> </a:t>
            </a:r>
            <a:r>
              <a:rPr lang="en-US" altLang="ko-KR" dirty="0" smtClean="0"/>
              <a:t>presentation of just 7 slides where we</a:t>
            </a:r>
            <a:r>
              <a:rPr lang="en-US" altLang="ko-KR" baseline="0" dirty="0" smtClean="0"/>
              <a:t> will be looking at the project background, project profile, objectives of the project, key activities and monitoring and evaluation aspect of the project.</a:t>
            </a:r>
            <a:endParaRPr lang="en-US" altLang="ko-KR"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6F59DAF9-67FE-43CA-90D1-A3CCF98C6A8B}" type="slidenum">
              <a:rPr lang="ko-KR" altLang="en-US">
                <a:latin typeface="Times New Roman" pitchFamily="18" charset="0"/>
              </a:rPr>
              <a:pPr eaLnBrk="1" latinLnBrk="0" hangingPunct="1">
                <a:spcBef>
                  <a:spcPct val="0"/>
                </a:spcBef>
              </a:pPr>
              <a:t>2</a:t>
            </a:fld>
            <a:endParaRPr lang="ko-KR" altLang="en-US">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ko-KR" dirty="0" smtClean="0"/>
              <a:t>I will briefly explain on</a:t>
            </a:r>
            <a:r>
              <a:rPr lang="en-US" altLang="ko-KR" baseline="0" dirty="0" smtClean="0"/>
              <a:t> the project chronology.</a:t>
            </a:r>
            <a:endParaRPr lang="en-US" altLang="ko-KR" dirty="0" smtClean="0"/>
          </a:p>
          <a:p>
            <a:pPr eaLnBrk="1" hangingPunct="1">
              <a:spcBef>
                <a:spcPct val="0"/>
              </a:spcBef>
            </a:pPr>
            <a:endParaRPr lang="en-US" altLang="ko-KR" dirty="0" smtClean="0"/>
          </a:p>
          <a:p>
            <a:pPr eaLnBrk="1" hangingPunct="1">
              <a:spcBef>
                <a:spcPct val="0"/>
              </a:spcBef>
            </a:pPr>
            <a:r>
              <a:rPr lang="en-US" altLang="ko-KR" dirty="0" smtClean="0"/>
              <a:t>The project was formulated back</a:t>
            </a:r>
            <a:r>
              <a:rPr lang="en-US" altLang="ko-KR" baseline="0" dirty="0" smtClean="0"/>
              <a:t> in 2006 when the Academy of Agricultural Sciences of DPRK submitted the draft and the draft was approved in the 30</a:t>
            </a:r>
            <a:r>
              <a:rPr lang="en-US" altLang="ko-KR" baseline="30000" dirty="0" smtClean="0"/>
              <a:t>th</a:t>
            </a:r>
            <a:r>
              <a:rPr lang="en-US" altLang="ko-KR" baseline="0" dirty="0" smtClean="0"/>
              <a:t> Ministerial Meeting of the Group of 77 in September 2006. The project design then was under National Execution Modality and the project document was to be signed in January 2007. </a:t>
            </a:r>
          </a:p>
          <a:p>
            <a:pPr eaLnBrk="1" hangingPunct="1">
              <a:spcBef>
                <a:spcPct val="0"/>
              </a:spcBef>
            </a:pPr>
            <a:endParaRPr lang="en-US" altLang="ko-KR" baseline="0" dirty="0" smtClean="0"/>
          </a:p>
          <a:p>
            <a:pPr eaLnBrk="1" hangingPunct="1">
              <a:spcBef>
                <a:spcPct val="0"/>
              </a:spcBef>
            </a:pPr>
            <a:r>
              <a:rPr lang="en-US" altLang="ko-KR" baseline="0" dirty="0" smtClean="0"/>
              <a:t>However, with the unfortunate suspension of the UNDP Operations in the DPRK, the project never saw its initiation.</a:t>
            </a:r>
          </a:p>
          <a:p>
            <a:pPr eaLnBrk="1" hangingPunct="1">
              <a:spcBef>
                <a:spcPct val="0"/>
              </a:spcBef>
            </a:pPr>
            <a:endParaRPr lang="en-US" altLang="ko-KR" baseline="0" dirty="0" smtClean="0"/>
          </a:p>
          <a:p>
            <a:pPr eaLnBrk="1" hangingPunct="1">
              <a:spcBef>
                <a:spcPct val="0"/>
              </a:spcBef>
            </a:pPr>
            <a:r>
              <a:rPr lang="en-US" altLang="ko-KR" baseline="0" dirty="0" smtClean="0"/>
              <a:t>When UNDP reopened its Country Office in 2009, there was a request from PGTF through the Special Unit for South-South Cooperation (SU/SSC) of UNDP to the Country Office to re-initiate the process to implement the project.</a:t>
            </a:r>
          </a:p>
          <a:p>
            <a:pPr eaLnBrk="1" hangingPunct="1">
              <a:spcBef>
                <a:spcPct val="0"/>
              </a:spcBef>
            </a:pPr>
            <a:endParaRPr lang="en-US" altLang="ko-KR" baseline="0" dirty="0" smtClean="0"/>
          </a:p>
          <a:p>
            <a:pPr eaLnBrk="1" hangingPunct="1">
              <a:spcBef>
                <a:spcPct val="0"/>
              </a:spcBef>
            </a:pPr>
            <a:r>
              <a:rPr lang="en-US" altLang="ko-KR" baseline="0" dirty="0" smtClean="0"/>
              <a:t>The UNDP Country Office went on to reformulate the project as during 3 years of its absence in the country, the operating scenario has completely changed. The project document was extensively revised and the project was re-designed to be executed directly by UNDP under DEX modality. </a:t>
            </a:r>
          </a:p>
          <a:p>
            <a:pPr eaLnBrk="1" hangingPunct="1">
              <a:spcBef>
                <a:spcPct val="0"/>
              </a:spcBef>
            </a:pPr>
            <a:endParaRPr lang="en-US" altLang="ko-KR" baseline="0" dirty="0" smtClean="0"/>
          </a:p>
          <a:p>
            <a:pPr eaLnBrk="1" hangingPunct="1">
              <a:spcBef>
                <a:spcPct val="0"/>
              </a:spcBef>
            </a:pPr>
            <a:r>
              <a:rPr lang="en-US" altLang="ko-KR" baseline="0" dirty="0" smtClean="0"/>
              <a:t>There was a long drawn discussion between UNDP and the Government of the DPRK on the renewed execution modality and the feasibility of the project itself. </a:t>
            </a:r>
          </a:p>
          <a:p>
            <a:pPr eaLnBrk="1" hangingPunct="1">
              <a:spcBef>
                <a:spcPct val="0"/>
              </a:spcBef>
            </a:pPr>
            <a:endParaRPr lang="en-US" altLang="ko-KR" baseline="0" dirty="0" smtClean="0"/>
          </a:p>
          <a:p>
            <a:pPr eaLnBrk="1" hangingPunct="1">
              <a:spcBef>
                <a:spcPct val="0"/>
              </a:spcBef>
            </a:pPr>
            <a:r>
              <a:rPr lang="en-US" altLang="ko-KR" baseline="0" dirty="0" smtClean="0"/>
              <a:t>Given the situation PGTF has extended the deadline for initiating the project until 31 December 2013 in its 28</a:t>
            </a:r>
            <a:r>
              <a:rPr lang="en-US" altLang="ko-KR" baseline="30000" dirty="0" smtClean="0"/>
              <a:t>th</a:t>
            </a:r>
            <a:r>
              <a:rPr lang="en-US" altLang="ko-KR" baseline="0" dirty="0" smtClean="0"/>
              <a:t> Meeting of Committee of Experts in August 2013. Finally the agreement was reached between UNDP and the Government to proceed and initiate the project.</a:t>
            </a:r>
          </a:p>
          <a:p>
            <a:pPr eaLnBrk="1" hangingPunct="1">
              <a:spcBef>
                <a:spcPct val="0"/>
              </a:spcBef>
            </a:pPr>
            <a:endParaRPr lang="en-US" altLang="ko-KR" baseline="0" dirty="0" smtClean="0"/>
          </a:p>
          <a:p>
            <a:pPr eaLnBrk="1" hangingPunct="1">
              <a:spcBef>
                <a:spcPct val="0"/>
              </a:spcBef>
            </a:pPr>
            <a:r>
              <a:rPr lang="en-US" altLang="ko-KR" baseline="0" dirty="0" smtClean="0"/>
              <a:t>The change in execution modality required UNDP to look for a suitable programme component among its existing projects under which the PGTF project shall be implemented. While one of the PGTF funded project found its place under the MDG project implemented by UNOPS, this project for Maize breeding technology found a UNDP funded and FAO implementing agricultural project for improved seed production best suited to be part of. An agreement was made between UNDP and FAO on the proposed execution modality where the project shall be executed directly by UNDP keeping the FAO responsible funds of the Seed Project intact and without utilizing the service of FAO.</a:t>
            </a:r>
          </a:p>
          <a:p>
            <a:pPr eaLnBrk="1" hangingPunct="1">
              <a:spcBef>
                <a:spcPct val="0"/>
              </a:spcBef>
            </a:pPr>
            <a:endParaRPr lang="en-US" altLang="ko-KR" baseline="0" dirty="0" smtClean="0"/>
          </a:p>
          <a:p>
            <a:pPr eaLnBrk="1" hangingPunct="1">
              <a:spcBef>
                <a:spcPct val="0"/>
              </a:spcBef>
            </a:pPr>
            <a:endParaRPr lang="en-US" altLang="ko-KR"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D806BB48-E10B-4CEF-B487-EB4198A0D22A}" type="slidenum">
              <a:rPr lang="ko-KR" altLang="en-US">
                <a:latin typeface="Times New Roman" pitchFamily="18" charset="0"/>
              </a:rPr>
              <a:pPr eaLnBrk="1" latinLnBrk="0" hangingPunct="1">
                <a:spcBef>
                  <a:spcPct val="0"/>
                </a:spcBef>
              </a:pPr>
              <a:t>3</a:t>
            </a:fld>
            <a:endParaRPr lang="ko-KR" altLang="en-US">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ko-KR" dirty="0" smtClean="0"/>
              <a:t>Now, let’s</a:t>
            </a:r>
            <a:r>
              <a:rPr lang="en-US" altLang="ko-KR" baseline="0" dirty="0" smtClean="0"/>
              <a:t> take a look at the facts and figures of the project.</a:t>
            </a:r>
          </a:p>
          <a:p>
            <a:pPr eaLnBrk="1" hangingPunct="1">
              <a:spcBef>
                <a:spcPct val="0"/>
              </a:spcBef>
            </a:pPr>
            <a:endParaRPr lang="en-US" altLang="ko-KR" baseline="0" dirty="0" smtClean="0"/>
          </a:p>
          <a:p>
            <a:pPr eaLnBrk="1" hangingPunct="1">
              <a:spcBef>
                <a:spcPct val="0"/>
              </a:spcBef>
            </a:pPr>
            <a:r>
              <a:rPr lang="en-US" altLang="ko-KR" baseline="0" dirty="0" smtClean="0"/>
              <a:t>The total project budget is 76,000 USD out which 34,000 is to be funded by PGTF which will be used for the actual training, travel and accommodation of trainers and trainees and the rest of 42,000 to be funded by the DPRK Government as in–kind contribution to the project which will be used for the appointment of lecturers and preparation of the training.</a:t>
            </a:r>
          </a:p>
          <a:p>
            <a:pPr eaLnBrk="1" hangingPunct="1">
              <a:spcBef>
                <a:spcPct val="0"/>
              </a:spcBef>
            </a:pPr>
            <a:endParaRPr lang="en-US" altLang="ko-KR" baseline="0" dirty="0" smtClean="0"/>
          </a:p>
          <a:p>
            <a:pPr eaLnBrk="1" hangingPunct="1">
              <a:spcBef>
                <a:spcPct val="0"/>
              </a:spcBef>
            </a:pPr>
            <a:r>
              <a:rPr lang="en-US" altLang="ko-KR" baseline="0" dirty="0" smtClean="0"/>
              <a:t>The project will be implemented in 6 months starting from  December 2013 till May 2014.</a:t>
            </a:r>
          </a:p>
          <a:p>
            <a:pPr eaLnBrk="1" hangingPunct="1">
              <a:spcBef>
                <a:spcPct val="0"/>
              </a:spcBef>
            </a:pPr>
            <a:endParaRPr lang="en-US" altLang="ko-KR" baseline="0" dirty="0" smtClean="0"/>
          </a:p>
          <a:p>
            <a:pPr eaLnBrk="1" hangingPunct="1">
              <a:spcBef>
                <a:spcPct val="0"/>
              </a:spcBef>
            </a:pPr>
            <a:r>
              <a:rPr lang="en-US" altLang="ko-KR" baseline="0" dirty="0" smtClean="0"/>
              <a:t>UNDP will directly execute the project in partnership with the Academy of Agricultural Sciences and the National Committee for PGTF.</a:t>
            </a:r>
          </a:p>
          <a:p>
            <a:pPr eaLnBrk="1" hangingPunct="1">
              <a:spcBef>
                <a:spcPct val="0"/>
              </a:spcBef>
            </a:pPr>
            <a:endParaRPr lang="en-US" altLang="ko-KR" baseline="0" dirty="0" smtClean="0"/>
          </a:p>
          <a:p>
            <a:pPr eaLnBrk="1" hangingPunct="1">
              <a:spcBef>
                <a:spcPct val="0"/>
              </a:spcBef>
            </a:pPr>
            <a:r>
              <a:rPr lang="en-US" altLang="ko-KR" baseline="0" dirty="0" smtClean="0"/>
              <a:t>People engaged in maize breeding from Guinea, Ethiopia, Tanzania and Rwanda shall benefit from the trainings that the project will carry out.</a:t>
            </a:r>
          </a:p>
          <a:p>
            <a:pPr eaLnBrk="1" hangingPunct="1">
              <a:spcBef>
                <a:spcPct val="0"/>
              </a:spcBef>
            </a:pPr>
            <a:endParaRPr lang="en-US" altLang="ko-KR" baseline="0" dirty="0" smtClean="0"/>
          </a:p>
          <a:p>
            <a:pPr eaLnBrk="1" hangingPunct="1">
              <a:spcBef>
                <a:spcPct val="0"/>
              </a:spcBef>
            </a:pPr>
            <a:r>
              <a:rPr lang="en-US" altLang="ko-KR" baseline="0" dirty="0" smtClean="0"/>
              <a:t> </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E04984E9-4542-4DC2-9CB6-58CB650C09B2}" type="slidenum">
              <a:rPr lang="ko-KR" altLang="en-US">
                <a:latin typeface="Times New Roman" pitchFamily="18" charset="0"/>
              </a:rPr>
              <a:pPr eaLnBrk="1" latinLnBrk="0" hangingPunct="1">
                <a:spcBef>
                  <a:spcPct val="0"/>
                </a:spcBef>
              </a:pPr>
              <a:t>4</a:t>
            </a:fld>
            <a:endParaRPr lang="ko-KR" altLang="en-US">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ko-KR" dirty="0" smtClean="0"/>
              <a:t>This</a:t>
            </a:r>
            <a:r>
              <a:rPr lang="en-US" altLang="ko-KR" baseline="0" dirty="0" smtClean="0"/>
              <a:t> project intends to achieve the following objectives, which are;</a:t>
            </a:r>
          </a:p>
          <a:p>
            <a:pPr eaLnBrk="1" hangingPunct="1">
              <a:spcBef>
                <a:spcPct val="0"/>
              </a:spcBef>
            </a:pPr>
            <a:endParaRPr lang="en-US" altLang="ko-KR" baseline="0" dirty="0" smtClean="0"/>
          </a:p>
          <a:p>
            <a:pPr marL="228600" lvl="0" indent="-228600">
              <a:buAutoNum type="arabicPeriod"/>
            </a:pPr>
            <a:r>
              <a:rPr lang="en-US" sz="1200" kern="1200" dirty="0" smtClean="0">
                <a:solidFill>
                  <a:schemeClr val="tx1"/>
                </a:solidFill>
                <a:effectLst/>
                <a:latin typeface="+mn-lt"/>
                <a:ea typeface="+mn-ea"/>
                <a:cs typeface="+mn-cs"/>
              </a:rPr>
              <a:t>Build human resource capacities in efficient use of maize genetic resources;</a:t>
            </a:r>
          </a:p>
          <a:p>
            <a:pPr marL="228600" lvl="0" indent="-228600">
              <a:buAutoNum type="arabicPeriod"/>
            </a:pPr>
            <a:r>
              <a:rPr lang="en-US" sz="1200" kern="1200" dirty="0" smtClean="0">
                <a:solidFill>
                  <a:schemeClr val="tx1"/>
                </a:solidFill>
                <a:effectLst/>
                <a:latin typeface="+mn-lt"/>
                <a:ea typeface="+mn-ea"/>
                <a:cs typeface="+mn-cs"/>
              </a:rPr>
              <a:t>Increase awareness and build on the body of knowledge in maize research;</a:t>
            </a:r>
          </a:p>
          <a:p>
            <a:pPr marL="228600" lvl="0" indent="-228600">
              <a:buAutoNum type="arabicPeriod"/>
            </a:pPr>
            <a:r>
              <a:rPr lang="en-US" sz="1200" kern="1200" dirty="0" smtClean="0">
                <a:solidFill>
                  <a:schemeClr val="tx1"/>
                </a:solidFill>
                <a:effectLst/>
                <a:latin typeface="+mn-lt"/>
                <a:ea typeface="+mn-ea"/>
                <a:cs typeface="+mn-cs"/>
              </a:rPr>
              <a:t>Contribute to improvement of food security;</a:t>
            </a:r>
          </a:p>
          <a:p>
            <a:pPr marL="228600" lvl="0" indent="-228600">
              <a:buAutoNum type="arabicPeriod"/>
            </a:pPr>
            <a:r>
              <a:rPr lang="en-US" sz="1200" kern="1200" dirty="0" smtClean="0">
                <a:solidFill>
                  <a:schemeClr val="tx1"/>
                </a:solidFill>
                <a:effectLst/>
                <a:latin typeface="+mn-lt"/>
                <a:ea typeface="+mn-ea"/>
                <a:cs typeface="+mn-cs"/>
              </a:rPr>
              <a:t>Enhance South-South cooperation, food research</a:t>
            </a:r>
            <a:r>
              <a:rPr lang="en-US" sz="1200" kern="1200" baseline="0" dirty="0" smtClean="0">
                <a:solidFill>
                  <a:schemeClr val="tx1"/>
                </a:solidFill>
                <a:effectLst/>
                <a:latin typeface="+mn-lt"/>
                <a:ea typeface="+mn-ea"/>
                <a:cs typeface="+mn-cs"/>
              </a:rPr>
              <a:t> and</a:t>
            </a:r>
            <a:r>
              <a:rPr lang="en-US" sz="1200" kern="1200" dirty="0" smtClean="0">
                <a:solidFill>
                  <a:schemeClr val="tx1"/>
                </a:solidFill>
                <a:effectLst/>
                <a:latin typeface="+mn-lt"/>
                <a:ea typeface="+mn-ea"/>
                <a:cs typeface="+mn-cs"/>
              </a:rPr>
              <a:t> science and technology.</a:t>
            </a:r>
          </a:p>
          <a:p>
            <a:pPr eaLnBrk="1" hangingPunct="1">
              <a:spcBef>
                <a:spcPct val="0"/>
              </a:spcBef>
            </a:pPr>
            <a:endParaRPr lang="en-US" altLang="ko-KR" baseline="0" dirty="0" smtClean="0"/>
          </a:p>
          <a:p>
            <a:pPr eaLnBrk="1" hangingPunct="1">
              <a:spcBef>
                <a:spcPct val="0"/>
              </a:spcBef>
            </a:pPr>
            <a:endParaRPr lang="en-US" altLang="ko-KR" baseline="0"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C9CB714B-CD8B-445F-AA45-2A269CE0C681}" type="slidenum">
              <a:rPr lang="ko-KR" altLang="en-US">
                <a:latin typeface="Times New Roman" pitchFamily="18" charset="0"/>
              </a:rPr>
              <a:pPr eaLnBrk="1" latinLnBrk="0" hangingPunct="1">
                <a:spcBef>
                  <a:spcPct val="0"/>
                </a:spcBef>
              </a:pPr>
              <a:t>5</a:t>
            </a:fld>
            <a:endParaRPr lang="ko-KR" altLang="en-US">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ko-KR" dirty="0" smtClean="0"/>
              <a:t>How will</a:t>
            </a:r>
            <a:r>
              <a:rPr lang="en-US" altLang="ko-KR" baseline="0" dirty="0" smtClean="0"/>
              <a:t> the project achieve those goals? Through these activities;</a:t>
            </a:r>
          </a:p>
          <a:p>
            <a:pPr eaLnBrk="1" hangingPunct="1">
              <a:spcBef>
                <a:spcPct val="0"/>
              </a:spcBef>
            </a:pPr>
            <a:endParaRPr lang="en-US" altLang="ko-KR" baseline="0" dirty="0" smtClean="0"/>
          </a:p>
          <a:p>
            <a:pPr eaLnBrk="1" hangingPunct="1">
              <a:spcBef>
                <a:spcPct val="0"/>
              </a:spcBef>
            </a:pPr>
            <a:r>
              <a:rPr lang="en-US" altLang="ko-KR" baseline="0" dirty="0" smtClean="0"/>
              <a:t>In the first month of the project initiation the National Committee for PGTF in collaboration with the Academy of Agricultural Sciences will appoint three lecturers to conduct the training, 2 from the Academy and 1 already in duty in </a:t>
            </a:r>
            <a:r>
              <a:rPr lang="en-US" altLang="ko-KR" b="1" baseline="0" dirty="0" smtClean="0"/>
              <a:t>KIM IL SUNG </a:t>
            </a:r>
            <a:r>
              <a:rPr lang="en-US" altLang="ko-KR" b="0" baseline="0" dirty="0" smtClean="0"/>
              <a:t>Research Institute of Agricultural Sciences in Guinea.</a:t>
            </a:r>
          </a:p>
          <a:p>
            <a:pPr eaLnBrk="1" hangingPunct="1">
              <a:spcBef>
                <a:spcPct val="0"/>
              </a:spcBef>
            </a:pPr>
            <a:endParaRPr lang="en-US" altLang="ko-KR" b="0" baseline="0" dirty="0" smtClean="0"/>
          </a:p>
          <a:p>
            <a:pPr eaLnBrk="1" hangingPunct="1">
              <a:spcBef>
                <a:spcPct val="0"/>
              </a:spcBef>
            </a:pPr>
            <a:r>
              <a:rPr lang="en-US" altLang="ko-KR" b="0" baseline="0" dirty="0" smtClean="0"/>
              <a:t>The selected lecturers shall carry out the preparations for the training workshops including the preparation of training materials and equipment and selection and registration of trainees during three months of time from January to March 2014.</a:t>
            </a:r>
          </a:p>
          <a:p>
            <a:pPr eaLnBrk="1" hangingPunct="1">
              <a:spcBef>
                <a:spcPct val="0"/>
              </a:spcBef>
            </a:pPr>
            <a:endParaRPr lang="en-US" altLang="ko-KR" b="0" baseline="0" dirty="0" smtClean="0"/>
          </a:p>
          <a:p>
            <a:pPr eaLnBrk="1" hangingPunct="1">
              <a:spcBef>
                <a:spcPct val="0"/>
              </a:spcBef>
            </a:pPr>
            <a:r>
              <a:rPr lang="en-US" altLang="ko-KR" b="0" baseline="0" dirty="0" smtClean="0"/>
              <a:t>These activities will be funded by the Government.</a:t>
            </a:r>
          </a:p>
          <a:p>
            <a:pPr eaLnBrk="1" hangingPunct="1">
              <a:spcBef>
                <a:spcPct val="0"/>
              </a:spcBef>
            </a:pPr>
            <a:endParaRPr lang="en-US" altLang="ko-KR" b="0" baseline="0" dirty="0" smtClean="0"/>
          </a:p>
          <a:p>
            <a:pPr eaLnBrk="1" hangingPunct="1">
              <a:spcBef>
                <a:spcPct val="0"/>
              </a:spcBef>
            </a:pPr>
            <a:r>
              <a:rPr lang="en-US" altLang="ko-KR" b="0" baseline="0" dirty="0" smtClean="0"/>
              <a:t>Next phase will be the travel and conducting actual trainings in Ethiopia and Guinea.</a:t>
            </a:r>
          </a:p>
          <a:p>
            <a:pPr eaLnBrk="1" hangingPunct="1">
              <a:spcBef>
                <a:spcPct val="0"/>
              </a:spcBef>
            </a:pPr>
            <a:endParaRPr lang="en-US" altLang="ko-KR" b="0" baseline="0" dirty="0" smtClean="0"/>
          </a:p>
          <a:p>
            <a:pPr eaLnBrk="1" hangingPunct="1">
              <a:spcBef>
                <a:spcPct val="0"/>
              </a:spcBef>
            </a:pPr>
            <a:r>
              <a:rPr lang="en-US" altLang="ko-KR" b="0" baseline="0" dirty="0" smtClean="0"/>
              <a:t>While the project has 4 countries in the beneficiaries list, the mission will carry out the training in two countries, Ethiopia and Guinea for one week each. One trainee from Tanzania and Rwanda each and around 20 trainees from Ethiopia will be invited to the training in Ethiopia for one week and around 20 trainees from Guinea will attend the training in their home country. The arrangement was made in order to meet the demand of budget constraints and utilize it to the maximum. Two weeks of training mission in Ethiopia and Guinea shall be conducted consecutively during the month of April 2014.  This part will be covered by the PGTF inputs.</a:t>
            </a:r>
          </a:p>
          <a:p>
            <a:pPr eaLnBrk="1" hangingPunct="1">
              <a:spcBef>
                <a:spcPct val="0"/>
              </a:spcBef>
            </a:pPr>
            <a:endParaRPr lang="en-US" altLang="ko-KR" b="0" baseline="0" dirty="0" smtClean="0"/>
          </a:p>
          <a:p>
            <a:pPr eaLnBrk="1" hangingPunct="1">
              <a:spcBef>
                <a:spcPct val="0"/>
              </a:spcBef>
            </a:pPr>
            <a:r>
              <a:rPr lang="en-US" altLang="ko-KR" b="0" baseline="0" dirty="0" smtClean="0"/>
              <a:t>The final reporting and documentation will be completed in May 2014, the last month of the project life. The final reporting shall include the mission report and financial report from the lecturers and terminal report from UNDP to PGTF. According to PGTF standard policies and guidelines, 10% of the PGTF contribution shall be released upon the receipt and approval of the terminal report of the project.</a:t>
            </a:r>
          </a:p>
          <a:p>
            <a:pPr eaLnBrk="1" hangingPunct="1">
              <a:spcBef>
                <a:spcPct val="0"/>
              </a:spcBef>
            </a:pPr>
            <a:endParaRPr lang="en-US" altLang="ko-KR" b="0" baseline="0" dirty="0" smtClean="0"/>
          </a:p>
          <a:p>
            <a:pPr eaLnBrk="1" hangingPunct="1">
              <a:spcBef>
                <a:spcPct val="0"/>
              </a:spcBef>
            </a:pPr>
            <a:endParaRPr lang="en-US" altLang="ko-KR" baseline="0"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76DAFC9A-06E9-45A5-B53B-1FE25592EBE9}" type="slidenum">
              <a:rPr lang="ko-KR" altLang="en-US">
                <a:latin typeface="Times New Roman" pitchFamily="18" charset="0"/>
              </a:rPr>
              <a:pPr eaLnBrk="1" latinLnBrk="0" hangingPunct="1">
                <a:spcBef>
                  <a:spcPct val="0"/>
                </a:spcBef>
              </a:pPr>
              <a:t>6</a:t>
            </a:fld>
            <a:endParaRPr lang="ko-KR" altLang="en-US">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ko-KR"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9421CDCF-80EE-42A7-BBBF-CA2712C1600C}" type="slidenum">
              <a:rPr lang="ko-KR" altLang="en-US">
                <a:latin typeface="Times New Roman" pitchFamily="18" charset="0"/>
              </a:rPr>
              <a:pPr eaLnBrk="1" latinLnBrk="0" hangingPunct="1">
                <a:spcBef>
                  <a:spcPct val="0"/>
                </a:spcBef>
              </a:pPr>
              <a:t>7</a:t>
            </a:fld>
            <a:endParaRPr lang="ko-KR" altLang="en-US">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ko-KR"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latinLnBrk="1" hangingPunct="0">
              <a:spcBef>
                <a:spcPct val="30000"/>
              </a:spcBef>
              <a:defRPr sz="1200">
                <a:solidFill>
                  <a:schemeClr val="tx1"/>
                </a:solidFill>
                <a:latin typeface="맑은 고딕" pitchFamily="34" charset="-127"/>
              </a:defRPr>
            </a:lvl1pPr>
            <a:lvl2pPr marL="742950" indent="-285750" eaLnBrk="0" latinLnBrk="1" hangingPunct="0">
              <a:spcBef>
                <a:spcPct val="30000"/>
              </a:spcBef>
              <a:defRPr sz="1200">
                <a:solidFill>
                  <a:schemeClr val="tx1"/>
                </a:solidFill>
                <a:latin typeface="맑은 고딕" pitchFamily="34" charset="-127"/>
              </a:defRPr>
            </a:lvl2pPr>
            <a:lvl3pPr marL="1143000" indent="-228600" eaLnBrk="0" latinLnBrk="1" hangingPunct="0">
              <a:spcBef>
                <a:spcPct val="30000"/>
              </a:spcBef>
              <a:defRPr sz="1200">
                <a:solidFill>
                  <a:schemeClr val="tx1"/>
                </a:solidFill>
                <a:latin typeface="맑은 고딕" pitchFamily="34" charset="-127"/>
              </a:defRPr>
            </a:lvl3pPr>
            <a:lvl4pPr marL="1600200" indent="-228600" eaLnBrk="0" latinLnBrk="1" hangingPunct="0">
              <a:spcBef>
                <a:spcPct val="30000"/>
              </a:spcBef>
              <a:defRPr sz="1200">
                <a:solidFill>
                  <a:schemeClr val="tx1"/>
                </a:solidFill>
                <a:latin typeface="맑은 고딕" pitchFamily="34" charset="-127"/>
              </a:defRPr>
            </a:lvl4pPr>
            <a:lvl5pPr marL="2057400" indent="-228600" eaLnBrk="0" latinLnBrk="1" hangingPunct="0">
              <a:spcBef>
                <a:spcPct val="30000"/>
              </a:spcBef>
              <a:defRPr sz="1200">
                <a:solidFill>
                  <a:schemeClr val="tx1"/>
                </a:solidFill>
                <a:latin typeface="맑은 고딕" pitchFamily="34" charset="-127"/>
              </a:defRPr>
            </a:lvl5pPr>
            <a:lvl6pPr marL="2514600" indent="-228600" eaLnBrk="0" fontAlgn="base" latinLnBrk="1" hangingPunct="0">
              <a:spcBef>
                <a:spcPct val="30000"/>
              </a:spcBef>
              <a:spcAft>
                <a:spcPct val="0"/>
              </a:spcAft>
              <a:defRPr sz="1200">
                <a:solidFill>
                  <a:schemeClr val="tx1"/>
                </a:solidFill>
                <a:latin typeface="맑은 고딕" pitchFamily="34" charset="-127"/>
              </a:defRPr>
            </a:lvl6pPr>
            <a:lvl7pPr marL="2971800" indent="-228600" eaLnBrk="0" fontAlgn="base" latinLnBrk="1" hangingPunct="0">
              <a:spcBef>
                <a:spcPct val="30000"/>
              </a:spcBef>
              <a:spcAft>
                <a:spcPct val="0"/>
              </a:spcAft>
              <a:defRPr sz="1200">
                <a:solidFill>
                  <a:schemeClr val="tx1"/>
                </a:solidFill>
                <a:latin typeface="맑은 고딕" pitchFamily="34" charset="-127"/>
              </a:defRPr>
            </a:lvl7pPr>
            <a:lvl8pPr marL="3429000" indent="-228600" eaLnBrk="0" fontAlgn="base" latinLnBrk="1" hangingPunct="0">
              <a:spcBef>
                <a:spcPct val="30000"/>
              </a:spcBef>
              <a:spcAft>
                <a:spcPct val="0"/>
              </a:spcAft>
              <a:defRPr sz="1200">
                <a:solidFill>
                  <a:schemeClr val="tx1"/>
                </a:solidFill>
                <a:latin typeface="맑은 고딕" pitchFamily="34" charset="-127"/>
              </a:defRPr>
            </a:lvl8pPr>
            <a:lvl9pPr marL="3886200" indent="-228600" eaLnBrk="0" fontAlgn="base" latinLnBrk="1" hangingPunct="0">
              <a:spcBef>
                <a:spcPct val="30000"/>
              </a:spcBef>
              <a:spcAft>
                <a:spcPct val="0"/>
              </a:spcAft>
              <a:defRPr sz="1200">
                <a:solidFill>
                  <a:schemeClr val="tx1"/>
                </a:solidFill>
                <a:latin typeface="맑은 고딕" pitchFamily="34" charset="-127"/>
              </a:defRPr>
            </a:lvl9pPr>
          </a:lstStyle>
          <a:p>
            <a:pPr eaLnBrk="1" latinLnBrk="0" hangingPunct="1">
              <a:spcBef>
                <a:spcPct val="0"/>
              </a:spcBef>
            </a:pPr>
            <a:fld id="{780147BF-1BA4-49C9-969C-F89FAE0D9D06}" type="slidenum">
              <a:rPr lang="ko-KR" altLang="en-US">
                <a:latin typeface="Times New Roman" pitchFamily="18" charset="0"/>
              </a:rPr>
              <a:pPr eaLnBrk="1" latinLnBrk="0" hangingPunct="1">
                <a:spcBef>
                  <a:spcPct val="0"/>
                </a:spcBef>
              </a:pPr>
              <a:t>8</a:t>
            </a:fld>
            <a:endParaRPr lang="ko-KR" alt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849742"/>
      </p:ext>
    </p:extLst>
  </p:cSld>
  <p:clrMapOvr>
    <a:masterClrMapping/>
  </p:clrMapOvr>
  <p:transition spd="slow">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0745787"/>
      </p:ext>
    </p:extLst>
  </p:cSld>
  <p:clrMapOvr>
    <a:masterClrMapping/>
  </p:clrMapOvr>
  <p:transition spd="slow">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4639623"/>
      </p:ext>
    </p:extLst>
  </p:cSld>
  <p:clrMapOvr>
    <a:masterClrMapping/>
  </p:clrMapOvr>
  <p:transition spd="slow">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4676134"/>
      </p:ext>
    </p:extLst>
  </p:cSld>
  <p:clrMapOvr>
    <a:masterClrMapping/>
  </p:clrMapOvr>
  <p:transition spd="slow">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39129130"/>
      </p:ext>
    </p:extLst>
  </p:cSld>
  <p:clrMapOvr>
    <a:masterClrMapping/>
  </p:clrMapOvr>
  <p:transition spd="slow">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7245260"/>
      </p:ext>
    </p:extLst>
  </p:cSld>
  <p:clrMapOvr>
    <a:masterClrMapping/>
  </p:clrMapOvr>
  <p:transition spd="slow">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1148151"/>
      </p:ext>
    </p:extLst>
  </p:cSld>
  <p:clrMapOvr>
    <a:masterClrMapping/>
  </p:clrMapOvr>
  <p:transition spd="slow">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127350791"/>
      </p:ext>
    </p:extLst>
  </p:cSld>
  <p:clrMapOvr>
    <a:masterClrMapping/>
  </p:clrMapOvr>
  <p:transition spd="slow">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72284"/>
      </p:ext>
    </p:extLst>
  </p:cSld>
  <p:clrMapOvr>
    <a:masterClrMapping/>
  </p:clrMapOvr>
  <p:transition spd="slow">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06056587"/>
      </p:ext>
    </p:extLst>
  </p:cSld>
  <p:clrMapOvr>
    <a:masterClrMapping/>
  </p:clrMapOvr>
  <p:transition spd="slow">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3547394"/>
      </p:ext>
    </p:extLst>
  </p:cSld>
  <p:clrMapOvr>
    <a:masterClrMapping/>
  </p:clrMapOvr>
  <p:transition spd="slow">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C:\Documents and Settings\FREY\Desktop\test2 copy.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077200" y="292100"/>
            <a:ext cx="641350"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2"/>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ko-KR" smtClean="0"/>
              <a:t>Click to edit Master title style</a:t>
            </a:r>
            <a:endParaRPr lang="ko-KR"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di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ubtitle 4"/>
          <p:cNvSpPr>
            <a:spLocks noGrp="1"/>
          </p:cNvSpPr>
          <p:nvPr>
            <p:ph type="subTitle" idx="1"/>
          </p:nvPr>
        </p:nvSpPr>
        <p:spPr bwMode="auto">
          <a:xfrm>
            <a:off x="1519238" y="2514600"/>
            <a:ext cx="6400800" cy="2514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altLang="en-US" sz="3600" b="1" dirty="0">
                <a:solidFill>
                  <a:schemeClr val="accent6">
                    <a:lumMod val="75000"/>
                  </a:schemeClr>
                </a:solidFill>
              </a:rPr>
              <a:t>Training of Maize Breeding Experts for the Effective Use of Maize Genetic Resources in Developing Countries</a:t>
            </a:r>
            <a:endParaRPr lang="en-US" altLang="ko-KR" sz="3600" b="1" dirty="0" smtClean="0">
              <a:solidFill>
                <a:schemeClr val="accent6">
                  <a:lumMod val="75000"/>
                </a:schemeClr>
              </a:solidFill>
              <a:ea typeface="Gulim" pitchFamily="34" charset="-127"/>
            </a:endParaRPr>
          </a:p>
        </p:txBody>
      </p:sp>
      <p:sp>
        <p:nvSpPr>
          <p:cNvPr id="2053" name="TextBox 4"/>
          <p:cNvSpPr txBox="1">
            <a:spLocks noChangeArrowheads="1"/>
          </p:cNvSpPr>
          <p:nvPr/>
        </p:nvSpPr>
        <p:spPr bwMode="auto">
          <a:xfrm>
            <a:off x="2667000" y="5897563"/>
            <a:ext cx="63388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ko-KR" b="1" dirty="0" smtClean="0">
                <a:solidFill>
                  <a:schemeClr val="accent6">
                    <a:lumMod val="75000"/>
                  </a:schemeClr>
                </a:solidFill>
                <a:latin typeface="Myriad Pro"/>
                <a:ea typeface="Gulim" pitchFamily="34" charset="-127"/>
              </a:rPr>
              <a:t>United Nations Development Programme</a:t>
            </a:r>
            <a:endParaRPr lang="en-US" altLang="en-US" dirty="0" smtClean="0">
              <a:solidFill>
                <a:schemeClr val="accent6">
                  <a:lumMod val="75000"/>
                </a:schemeClr>
              </a:solidFill>
            </a:endParaRPr>
          </a:p>
        </p:txBody>
      </p:sp>
      <p:sp>
        <p:nvSpPr>
          <p:cNvPr id="2" name="TextBox 1"/>
          <p:cNvSpPr txBox="1"/>
          <p:nvPr/>
        </p:nvSpPr>
        <p:spPr>
          <a:xfrm>
            <a:off x="2646363" y="1457325"/>
            <a:ext cx="4418012" cy="522288"/>
          </a:xfrm>
          <a:prstGeom prst="rect">
            <a:avLst/>
          </a:prstGeom>
          <a:noFill/>
        </p:spPr>
        <p:txBody>
          <a:bodyPr wrap="none">
            <a:spAutoFit/>
          </a:bodyPr>
          <a:lstStyle/>
          <a:p>
            <a:pPr>
              <a:defRPr/>
            </a:pPr>
            <a:r>
              <a:rPr lang="en-US" sz="2800" b="1" dirty="0">
                <a:solidFill>
                  <a:schemeClr val="accent6">
                    <a:lumMod val="75000"/>
                  </a:schemeClr>
                </a:solidFill>
              </a:rPr>
              <a:t>Perez-Guerrero Trust Fund</a:t>
            </a:r>
          </a:p>
        </p:txBody>
      </p:sp>
      <p:sp>
        <p:nvSpPr>
          <p:cNvPr id="4" name="TextBox 3"/>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cSld>
  <p:clrMapOvr>
    <a:masterClrMapping/>
  </p:clrMapOvr>
  <p:transition spd="slow">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p:txBody>
          <a:bodyPr/>
          <a:lstStyle/>
          <a:p>
            <a:pPr algn="l">
              <a:defRPr/>
            </a:pPr>
            <a:r>
              <a:rPr lang="en-US" altLang="ko-KR" sz="3200" dirty="0" smtClean="0">
                <a:solidFill>
                  <a:schemeClr val="accent6">
                    <a:lumMod val="75000"/>
                  </a:schemeClr>
                </a:solidFill>
                <a:latin typeface="Myriad Pro"/>
                <a:ea typeface="Gulim" pitchFamily="34" charset="-127"/>
              </a:rPr>
              <a:t>   Outline</a:t>
            </a:r>
            <a:endParaRPr lang="ko-KR" altLang="en-US" sz="3200" dirty="0" smtClean="0">
              <a:solidFill>
                <a:schemeClr val="accent6">
                  <a:lumMod val="75000"/>
                </a:schemeClr>
              </a:solidFill>
              <a:ea typeface="Gulim" pitchFamily="34" charset="-127"/>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199" y="2971800"/>
            <a:ext cx="4383381" cy="3657600"/>
          </a:xfrm>
          <a:prstGeom prst="rect">
            <a:avLst/>
          </a:prstGeom>
          <a:noFill/>
          <a:effectLst>
            <a:glow rad="127000">
              <a:schemeClr val="bg1"/>
            </a:glow>
          </a:effectLst>
        </p:spPr>
      </p:pic>
      <p:sp>
        <p:nvSpPr>
          <p:cNvPr id="3076" name="Content Placeholder 5"/>
          <p:cNvSpPr>
            <a:spLocks noGrp="1"/>
          </p:cNvSpPr>
          <p:nvPr>
            <p:ph idx="1"/>
          </p:nvPr>
        </p:nvSpPr>
        <p:spPr bwMode="auto">
          <a:xfrm>
            <a:off x="838200" y="1708150"/>
            <a:ext cx="78486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200000"/>
              </a:lnSpc>
              <a:buFont typeface="Wingdings" pitchFamily="2" charset="2"/>
              <a:buChar char="Ø"/>
              <a:defRPr/>
            </a:pPr>
            <a:r>
              <a:rPr lang="en-GB" altLang="ko-KR" sz="2600" dirty="0" smtClean="0">
                <a:solidFill>
                  <a:schemeClr val="accent6">
                    <a:lumMod val="75000"/>
                  </a:schemeClr>
                </a:solidFill>
                <a:latin typeface="Myriad Pro"/>
                <a:ea typeface="Gulim" pitchFamily="34" charset="-127"/>
              </a:rPr>
              <a:t>Project Background</a:t>
            </a:r>
          </a:p>
          <a:p>
            <a:pPr>
              <a:lnSpc>
                <a:spcPct val="200000"/>
              </a:lnSpc>
              <a:buFont typeface="Wingdings" pitchFamily="2" charset="2"/>
              <a:buChar char="Ø"/>
              <a:defRPr/>
            </a:pPr>
            <a:r>
              <a:rPr lang="en-GB" altLang="ko-KR" sz="2600" dirty="0" smtClean="0">
                <a:solidFill>
                  <a:schemeClr val="accent6">
                    <a:lumMod val="75000"/>
                  </a:schemeClr>
                </a:solidFill>
                <a:latin typeface="Myriad Pro"/>
                <a:ea typeface="Gulim" pitchFamily="34" charset="-127"/>
              </a:rPr>
              <a:t>Project Profile</a:t>
            </a:r>
          </a:p>
          <a:p>
            <a:pPr>
              <a:lnSpc>
                <a:spcPct val="200000"/>
              </a:lnSpc>
              <a:buFont typeface="Wingdings" pitchFamily="2" charset="2"/>
              <a:buChar char="Ø"/>
              <a:defRPr/>
            </a:pPr>
            <a:r>
              <a:rPr lang="en-GB" altLang="ko-KR" sz="2600" dirty="0" smtClean="0">
                <a:solidFill>
                  <a:schemeClr val="accent6">
                    <a:lumMod val="75000"/>
                  </a:schemeClr>
                </a:solidFill>
                <a:latin typeface="Myriad Pro"/>
                <a:ea typeface="Gulim" pitchFamily="34" charset="-127"/>
              </a:rPr>
              <a:t>Project Objectives</a:t>
            </a:r>
          </a:p>
          <a:p>
            <a:pPr>
              <a:lnSpc>
                <a:spcPct val="200000"/>
              </a:lnSpc>
              <a:buFont typeface="Wingdings" pitchFamily="2" charset="2"/>
              <a:buChar char="Ø"/>
              <a:defRPr/>
            </a:pPr>
            <a:r>
              <a:rPr lang="en-GB" altLang="ko-KR" sz="2600" dirty="0" smtClean="0">
                <a:solidFill>
                  <a:schemeClr val="accent6">
                    <a:lumMod val="75000"/>
                  </a:schemeClr>
                </a:solidFill>
                <a:latin typeface="Myriad Pro"/>
                <a:ea typeface="Gulim" pitchFamily="34" charset="-127"/>
              </a:rPr>
              <a:t>Key Activities</a:t>
            </a:r>
          </a:p>
          <a:p>
            <a:pPr>
              <a:lnSpc>
                <a:spcPct val="200000"/>
              </a:lnSpc>
              <a:buFont typeface="Wingdings" pitchFamily="2" charset="2"/>
              <a:buChar char="Ø"/>
              <a:defRPr/>
            </a:pPr>
            <a:r>
              <a:rPr lang="en-GB" altLang="ko-KR" sz="2600" dirty="0" smtClean="0">
                <a:solidFill>
                  <a:schemeClr val="accent6">
                    <a:lumMod val="75000"/>
                  </a:schemeClr>
                </a:solidFill>
                <a:latin typeface="Myriad Pro"/>
                <a:ea typeface="Gulim" pitchFamily="34" charset="-127"/>
              </a:rPr>
              <a:t>M&amp;E for Assurance</a:t>
            </a:r>
            <a:endParaRPr lang="ko-KR" altLang="en-US" sz="2600" dirty="0" smtClean="0">
              <a:ea typeface="Gulim" pitchFamily="34" charset="-127"/>
            </a:endParaRPr>
          </a:p>
        </p:txBody>
      </p:sp>
      <p:sp>
        <p:nvSpPr>
          <p:cNvPr id="3077" name="Line 9"/>
          <p:cNvSpPr>
            <a:spLocks noChangeShapeType="1"/>
          </p:cNvSpPr>
          <p:nvPr/>
        </p:nvSpPr>
        <p:spPr bwMode="auto">
          <a:xfrm flipH="1">
            <a:off x="684213" y="14478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TextBox 8"/>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076">
                                            <p:txEl>
                                              <p:pRg st="0" end="0"/>
                                            </p:txEl>
                                          </p:spTgt>
                                        </p:tgtEl>
                                        <p:attrNameLst>
                                          <p:attrName>style.visibility</p:attrName>
                                        </p:attrNameLst>
                                      </p:cBhvr>
                                      <p:to>
                                        <p:strVal val="visible"/>
                                      </p:to>
                                    </p:set>
                                    <p:anim calcmode="lin" valueType="num">
                                      <p:cBhvr>
                                        <p:cTn id="15" dur="1000" fill="hold"/>
                                        <p:tgtEl>
                                          <p:spTgt spid="3076">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076">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076">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076">
                                            <p:txEl>
                                              <p:pRg st="0" end="0"/>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076">
                                            <p:txEl>
                                              <p:pRg st="1" end="1"/>
                                            </p:txEl>
                                          </p:spTgt>
                                        </p:tgtEl>
                                        <p:attrNameLst>
                                          <p:attrName>style.visibility</p:attrName>
                                        </p:attrNameLst>
                                      </p:cBhvr>
                                      <p:to>
                                        <p:strVal val="visible"/>
                                      </p:to>
                                    </p:set>
                                    <p:anim calcmode="lin" valueType="num">
                                      <p:cBhvr>
                                        <p:cTn id="21" dur="1000" fill="hold"/>
                                        <p:tgtEl>
                                          <p:spTgt spid="3076">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076">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076">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076">
                                            <p:txEl>
                                              <p:pRg st="1" end="1"/>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076">
                                            <p:txEl>
                                              <p:pRg st="2" end="2"/>
                                            </p:txEl>
                                          </p:spTgt>
                                        </p:tgtEl>
                                        <p:attrNameLst>
                                          <p:attrName>style.visibility</p:attrName>
                                        </p:attrNameLst>
                                      </p:cBhvr>
                                      <p:to>
                                        <p:strVal val="visible"/>
                                      </p:to>
                                    </p:set>
                                    <p:anim calcmode="lin" valueType="num">
                                      <p:cBhvr>
                                        <p:cTn id="27" dur="1000" fill="hold"/>
                                        <p:tgtEl>
                                          <p:spTgt spid="3076">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076">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076">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076">
                                            <p:txEl>
                                              <p:pRg st="2" end="2"/>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076">
                                            <p:txEl>
                                              <p:pRg st="3" end="3"/>
                                            </p:txEl>
                                          </p:spTgt>
                                        </p:tgtEl>
                                        <p:attrNameLst>
                                          <p:attrName>style.visibility</p:attrName>
                                        </p:attrNameLst>
                                      </p:cBhvr>
                                      <p:to>
                                        <p:strVal val="visible"/>
                                      </p:to>
                                    </p:set>
                                    <p:anim calcmode="lin" valueType="num">
                                      <p:cBhvr>
                                        <p:cTn id="33" dur="1000" fill="hold"/>
                                        <p:tgtEl>
                                          <p:spTgt spid="3076">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076">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076">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076">
                                            <p:txEl>
                                              <p:pRg st="3" end="3"/>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076">
                                            <p:txEl>
                                              <p:pRg st="4" end="4"/>
                                            </p:txEl>
                                          </p:spTgt>
                                        </p:tgtEl>
                                        <p:attrNameLst>
                                          <p:attrName>style.visibility</p:attrName>
                                        </p:attrNameLst>
                                      </p:cBhvr>
                                      <p:to>
                                        <p:strVal val="visible"/>
                                      </p:to>
                                    </p:set>
                                    <p:anim calcmode="lin" valueType="num">
                                      <p:cBhvr>
                                        <p:cTn id="39" dur="1000" fill="hold"/>
                                        <p:tgtEl>
                                          <p:spTgt spid="307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07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07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0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p:txBody>
          <a:bodyPr/>
          <a:lstStyle/>
          <a:p>
            <a:pPr algn="l">
              <a:defRPr/>
            </a:pPr>
            <a:r>
              <a:rPr lang="en-US" altLang="ko-KR" sz="3200" dirty="0" smtClean="0">
                <a:solidFill>
                  <a:schemeClr val="accent6">
                    <a:lumMod val="75000"/>
                  </a:schemeClr>
                </a:solidFill>
                <a:latin typeface="Myriad Pro"/>
                <a:ea typeface="Gulim" pitchFamily="34" charset="-127"/>
              </a:rPr>
              <a:t>  Project Background</a:t>
            </a:r>
            <a:endParaRPr lang="ko-KR" altLang="en-US" sz="3200" dirty="0" smtClean="0">
              <a:solidFill>
                <a:schemeClr val="accent6">
                  <a:lumMod val="75000"/>
                </a:schemeClr>
              </a:solidFill>
              <a:ea typeface="Gulim" pitchFamily="34" charset="-127"/>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199" y="2971800"/>
            <a:ext cx="4383381" cy="3657600"/>
          </a:xfrm>
          <a:prstGeom prst="rect">
            <a:avLst/>
          </a:prstGeom>
          <a:noFill/>
          <a:effectLst>
            <a:glow rad="127000">
              <a:schemeClr val="bg1"/>
            </a:glow>
          </a:effectLst>
        </p:spPr>
      </p:pic>
      <p:sp>
        <p:nvSpPr>
          <p:cNvPr id="3076" name="Content Placeholder 5"/>
          <p:cNvSpPr>
            <a:spLocks noGrp="1"/>
          </p:cNvSpPr>
          <p:nvPr>
            <p:ph idx="1"/>
          </p:nvPr>
        </p:nvSpPr>
        <p:spPr bwMode="auto">
          <a:xfrm>
            <a:off x="681038" y="1862138"/>
            <a:ext cx="78486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Ø"/>
              <a:defRPr/>
            </a:pPr>
            <a:r>
              <a:rPr lang="en-GB" altLang="ko-KR" sz="2000" dirty="0" smtClean="0">
                <a:solidFill>
                  <a:schemeClr val="accent6">
                    <a:lumMod val="75000"/>
                  </a:schemeClr>
                </a:solidFill>
                <a:latin typeface="Myriad Pro"/>
                <a:ea typeface="Gulim" pitchFamily="34" charset="-127"/>
              </a:rPr>
              <a:t>Formulation and approval of the Project in September 2006 at the 30</a:t>
            </a:r>
            <a:r>
              <a:rPr lang="en-GB" altLang="ko-KR" sz="2000" baseline="30000" dirty="0" smtClean="0">
                <a:solidFill>
                  <a:schemeClr val="accent6">
                    <a:lumMod val="75000"/>
                  </a:schemeClr>
                </a:solidFill>
                <a:latin typeface="Myriad Pro"/>
                <a:ea typeface="Gulim" pitchFamily="34" charset="-127"/>
              </a:rPr>
              <a:t>th</a:t>
            </a:r>
            <a:r>
              <a:rPr lang="en-GB" altLang="ko-KR" sz="2000" dirty="0" smtClean="0">
                <a:solidFill>
                  <a:schemeClr val="accent6">
                    <a:lumMod val="75000"/>
                  </a:schemeClr>
                </a:solidFill>
                <a:latin typeface="Myriad Pro"/>
                <a:ea typeface="Gulim" pitchFamily="34" charset="-127"/>
              </a:rPr>
              <a:t> Ministerial Meeting of the G77 to be implemented in 2007 under NEX modality </a:t>
            </a:r>
          </a:p>
          <a:p>
            <a:pPr>
              <a:buFont typeface="Wingdings" pitchFamily="2" charset="2"/>
              <a:buChar char="Ø"/>
              <a:defRPr/>
            </a:pPr>
            <a:r>
              <a:rPr lang="en-GB" altLang="ko-KR" sz="2000" dirty="0" smtClean="0">
                <a:solidFill>
                  <a:schemeClr val="accent6">
                    <a:lumMod val="75000"/>
                  </a:schemeClr>
                </a:solidFill>
                <a:latin typeface="Myriad Pro"/>
                <a:ea typeface="Gulim" pitchFamily="34" charset="-127"/>
              </a:rPr>
              <a:t>Suspension of the project initiation with the closure of UNDP Country Office in the DPRK</a:t>
            </a:r>
          </a:p>
          <a:p>
            <a:pPr>
              <a:buFont typeface="Wingdings" pitchFamily="2" charset="2"/>
              <a:buChar char="Ø"/>
              <a:defRPr/>
            </a:pPr>
            <a:r>
              <a:rPr lang="en-GB" altLang="ko-KR" sz="2000" dirty="0" smtClean="0">
                <a:solidFill>
                  <a:schemeClr val="accent6">
                    <a:lumMod val="75000"/>
                  </a:schemeClr>
                </a:solidFill>
                <a:latin typeface="Myriad Pro"/>
                <a:ea typeface="Gulim" pitchFamily="34" charset="-127"/>
              </a:rPr>
              <a:t>Request through UNDP SU/SSC for activation of the Project with the resumption of UNDP Operations in the DPRK in 2009</a:t>
            </a:r>
          </a:p>
          <a:p>
            <a:pPr>
              <a:buFont typeface="Wingdings" pitchFamily="2" charset="2"/>
              <a:buChar char="Ø"/>
              <a:defRPr/>
            </a:pPr>
            <a:r>
              <a:rPr lang="en-GB" altLang="ko-KR" sz="2000" dirty="0" smtClean="0">
                <a:solidFill>
                  <a:schemeClr val="accent6">
                    <a:lumMod val="75000"/>
                  </a:schemeClr>
                </a:solidFill>
                <a:latin typeface="Myriad Pro"/>
                <a:ea typeface="Gulim" pitchFamily="34" charset="-127"/>
              </a:rPr>
              <a:t>Reformulation of the Project to meet the requirements of present operating scenario</a:t>
            </a:r>
          </a:p>
          <a:p>
            <a:pPr>
              <a:buFont typeface="Wingdings" pitchFamily="2" charset="2"/>
              <a:buChar char="Ø"/>
              <a:defRPr/>
            </a:pPr>
            <a:r>
              <a:rPr lang="en-GB" altLang="ko-KR" sz="2000" dirty="0" smtClean="0">
                <a:solidFill>
                  <a:schemeClr val="accent6">
                    <a:lumMod val="75000"/>
                  </a:schemeClr>
                </a:solidFill>
                <a:latin typeface="Myriad Pro"/>
                <a:ea typeface="Gulim" pitchFamily="34" charset="-127"/>
              </a:rPr>
              <a:t>Long drawn discussions for the implementation of the Project</a:t>
            </a:r>
          </a:p>
          <a:p>
            <a:pPr>
              <a:buFont typeface="Wingdings" pitchFamily="2" charset="2"/>
              <a:buChar char="Ø"/>
              <a:defRPr/>
            </a:pPr>
            <a:r>
              <a:rPr lang="en-GB" altLang="ko-KR" sz="2000" dirty="0">
                <a:solidFill>
                  <a:schemeClr val="accent6">
                    <a:lumMod val="75000"/>
                  </a:schemeClr>
                </a:solidFill>
                <a:latin typeface="Myriad Pro"/>
                <a:ea typeface="Gulim" pitchFamily="34" charset="-127"/>
              </a:rPr>
              <a:t>Extension of the deadline for initiating the project until 31 December 2013 at the 28</a:t>
            </a:r>
            <a:r>
              <a:rPr lang="en-GB" altLang="ko-KR" sz="2000" baseline="30000" dirty="0">
                <a:solidFill>
                  <a:schemeClr val="accent6">
                    <a:lumMod val="75000"/>
                  </a:schemeClr>
                </a:solidFill>
                <a:latin typeface="Myriad Pro"/>
                <a:ea typeface="Gulim" pitchFamily="34" charset="-127"/>
              </a:rPr>
              <a:t>th</a:t>
            </a:r>
            <a:r>
              <a:rPr lang="en-GB" altLang="ko-KR" sz="2000" dirty="0">
                <a:solidFill>
                  <a:schemeClr val="accent6">
                    <a:lumMod val="75000"/>
                  </a:schemeClr>
                </a:solidFill>
                <a:latin typeface="Myriad Pro"/>
                <a:ea typeface="Gulim" pitchFamily="34" charset="-127"/>
              </a:rPr>
              <a:t> PGTF CE Meeting</a:t>
            </a:r>
          </a:p>
          <a:p>
            <a:pPr>
              <a:buFont typeface="Wingdings" pitchFamily="2" charset="2"/>
              <a:buChar char="Ø"/>
              <a:defRPr/>
            </a:pPr>
            <a:r>
              <a:rPr lang="en-GB" altLang="ko-KR" sz="2000" dirty="0" smtClean="0">
                <a:solidFill>
                  <a:schemeClr val="accent6">
                    <a:lumMod val="75000"/>
                  </a:schemeClr>
                </a:solidFill>
                <a:latin typeface="Myriad Pro"/>
                <a:ea typeface="Gulim" pitchFamily="34" charset="-127"/>
              </a:rPr>
              <a:t>Agreement with FAO to implement the project directly by UNDP under the existing Seed Project run by FAO</a:t>
            </a:r>
          </a:p>
        </p:txBody>
      </p:sp>
      <p:sp>
        <p:nvSpPr>
          <p:cNvPr id="4101" name="Line 9"/>
          <p:cNvSpPr>
            <a:spLocks noChangeShapeType="1"/>
          </p:cNvSpPr>
          <p:nvPr/>
        </p:nvSpPr>
        <p:spPr bwMode="auto">
          <a:xfrm flipH="1">
            <a:off x="684213" y="14478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TextBox 5"/>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076">
                                            <p:txEl>
                                              <p:pRg st="0" end="0"/>
                                            </p:txEl>
                                          </p:spTgt>
                                        </p:tgtEl>
                                        <p:attrNameLst>
                                          <p:attrName>style.visibility</p:attrName>
                                        </p:attrNameLst>
                                      </p:cBhvr>
                                      <p:to>
                                        <p:strVal val="visible"/>
                                      </p:to>
                                    </p:set>
                                    <p:animEffect transition="in" filter="fade">
                                      <p:cBhvr>
                                        <p:cTn id="15" dur="1000"/>
                                        <p:tgtEl>
                                          <p:spTgt spid="3076">
                                            <p:txEl>
                                              <p:pRg st="0" end="0"/>
                                            </p:txEl>
                                          </p:spTgt>
                                        </p:tgtEl>
                                      </p:cBhvr>
                                    </p:animEffect>
                                    <p:anim calcmode="lin" valueType="num">
                                      <p:cBhvr>
                                        <p:cTn id="16" dur="1000" fill="hold"/>
                                        <p:tgtEl>
                                          <p:spTgt spid="3076">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07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3076">
                                            <p:txEl>
                                              <p:pRg st="1" end="1"/>
                                            </p:txEl>
                                          </p:spTgt>
                                        </p:tgtEl>
                                        <p:attrNameLst>
                                          <p:attrName>style.visibility</p:attrName>
                                        </p:attrNameLst>
                                      </p:cBhvr>
                                      <p:to>
                                        <p:strVal val="visible"/>
                                      </p:to>
                                    </p:set>
                                    <p:animEffect transition="in" filter="fade">
                                      <p:cBhvr>
                                        <p:cTn id="22" dur="1000"/>
                                        <p:tgtEl>
                                          <p:spTgt spid="3076">
                                            <p:txEl>
                                              <p:pRg st="1" end="1"/>
                                            </p:txEl>
                                          </p:spTgt>
                                        </p:tgtEl>
                                      </p:cBhvr>
                                    </p:animEffect>
                                    <p:anim calcmode="lin" valueType="num">
                                      <p:cBhvr>
                                        <p:cTn id="23" dur="1000" fill="hold"/>
                                        <p:tgtEl>
                                          <p:spTgt spid="307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7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3076">
                                            <p:txEl>
                                              <p:pRg st="2" end="2"/>
                                            </p:txEl>
                                          </p:spTgt>
                                        </p:tgtEl>
                                        <p:attrNameLst>
                                          <p:attrName>style.visibility</p:attrName>
                                        </p:attrNameLst>
                                      </p:cBhvr>
                                      <p:to>
                                        <p:strVal val="visible"/>
                                      </p:to>
                                    </p:set>
                                    <p:animEffect transition="in" filter="fade">
                                      <p:cBhvr>
                                        <p:cTn id="29" dur="1000"/>
                                        <p:tgtEl>
                                          <p:spTgt spid="3076">
                                            <p:txEl>
                                              <p:pRg st="2" end="2"/>
                                            </p:txEl>
                                          </p:spTgt>
                                        </p:tgtEl>
                                      </p:cBhvr>
                                    </p:animEffect>
                                    <p:anim calcmode="lin" valueType="num">
                                      <p:cBhvr>
                                        <p:cTn id="30" dur="1000" fill="hold"/>
                                        <p:tgtEl>
                                          <p:spTgt spid="3076">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07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3076">
                                            <p:txEl>
                                              <p:pRg st="3" end="3"/>
                                            </p:txEl>
                                          </p:spTgt>
                                        </p:tgtEl>
                                        <p:attrNameLst>
                                          <p:attrName>style.visibility</p:attrName>
                                        </p:attrNameLst>
                                      </p:cBhvr>
                                      <p:to>
                                        <p:strVal val="visible"/>
                                      </p:to>
                                    </p:set>
                                    <p:animEffect transition="in" filter="fade">
                                      <p:cBhvr>
                                        <p:cTn id="36" dur="1000"/>
                                        <p:tgtEl>
                                          <p:spTgt spid="3076">
                                            <p:txEl>
                                              <p:pRg st="3" end="3"/>
                                            </p:txEl>
                                          </p:spTgt>
                                        </p:tgtEl>
                                      </p:cBhvr>
                                    </p:animEffect>
                                    <p:anim calcmode="lin" valueType="num">
                                      <p:cBhvr>
                                        <p:cTn id="37" dur="1000" fill="hold"/>
                                        <p:tgtEl>
                                          <p:spTgt spid="3076">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07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3076">
                                            <p:txEl>
                                              <p:pRg st="4" end="4"/>
                                            </p:txEl>
                                          </p:spTgt>
                                        </p:tgtEl>
                                        <p:attrNameLst>
                                          <p:attrName>style.visibility</p:attrName>
                                        </p:attrNameLst>
                                      </p:cBhvr>
                                      <p:to>
                                        <p:strVal val="visible"/>
                                      </p:to>
                                    </p:set>
                                    <p:animEffect transition="in" filter="fade">
                                      <p:cBhvr>
                                        <p:cTn id="43" dur="1000"/>
                                        <p:tgtEl>
                                          <p:spTgt spid="3076">
                                            <p:txEl>
                                              <p:pRg st="4" end="4"/>
                                            </p:txEl>
                                          </p:spTgt>
                                        </p:tgtEl>
                                      </p:cBhvr>
                                    </p:animEffect>
                                    <p:anim calcmode="lin" valueType="num">
                                      <p:cBhvr>
                                        <p:cTn id="44" dur="1000" fill="hold"/>
                                        <p:tgtEl>
                                          <p:spTgt spid="3076">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07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076">
                                            <p:txEl>
                                              <p:pRg st="5" end="5"/>
                                            </p:txEl>
                                          </p:spTgt>
                                        </p:tgtEl>
                                        <p:attrNameLst>
                                          <p:attrName>style.visibility</p:attrName>
                                        </p:attrNameLst>
                                      </p:cBhvr>
                                      <p:to>
                                        <p:strVal val="visible"/>
                                      </p:to>
                                    </p:set>
                                    <p:animEffect transition="in" filter="fade">
                                      <p:cBhvr>
                                        <p:cTn id="50" dur="1000"/>
                                        <p:tgtEl>
                                          <p:spTgt spid="3076">
                                            <p:txEl>
                                              <p:pRg st="5" end="5"/>
                                            </p:txEl>
                                          </p:spTgt>
                                        </p:tgtEl>
                                      </p:cBhvr>
                                    </p:animEffect>
                                    <p:anim calcmode="lin" valueType="num">
                                      <p:cBhvr>
                                        <p:cTn id="51" dur="1000" fill="hold"/>
                                        <p:tgtEl>
                                          <p:spTgt spid="3076">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07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076">
                                            <p:txEl>
                                              <p:pRg st="6" end="6"/>
                                            </p:txEl>
                                          </p:spTgt>
                                        </p:tgtEl>
                                        <p:attrNameLst>
                                          <p:attrName>style.visibility</p:attrName>
                                        </p:attrNameLst>
                                      </p:cBhvr>
                                      <p:to>
                                        <p:strVal val="visible"/>
                                      </p:to>
                                    </p:set>
                                    <p:animEffect transition="in" filter="fade">
                                      <p:cBhvr>
                                        <p:cTn id="57" dur="1000"/>
                                        <p:tgtEl>
                                          <p:spTgt spid="3076">
                                            <p:txEl>
                                              <p:pRg st="6" end="6"/>
                                            </p:txEl>
                                          </p:spTgt>
                                        </p:tgtEl>
                                      </p:cBhvr>
                                    </p:animEffect>
                                    <p:anim calcmode="lin" valueType="num">
                                      <p:cBhvr>
                                        <p:cTn id="58" dur="1000" fill="hold"/>
                                        <p:tgtEl>
                                          <p:spTgt spid="3076">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307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p:txBody>
          <a:bodyPr/>
          <a:lstStyle/>
          <a:p>
            <a:pPr algn="l">
              <a:defRPr/>
            </a:pPr>
            <a:r>
              <a:rPr lang="en-US" altLang="ko-KR" sz="3200" dirty="0" smtClean="0">
                <a:solidFill>
                  <a:schemeClr val="accent6">
                    <a:lumMod val="75000"/>
                  </a:schemeClr>
                </a:solidFill>
                <a:latin typeface="Myriad Pro"/>
                <a:ea typeface="Gulim" pitchFamily="34" charset="-127"/>
              </a:rPr>
              <a:t>  Project Profile </a:t>
            </a:r>
            <a:endParaRPr lang="ko-KR" altLang="en-US" sz="3200" dirty="0" smtClean="0">
              <a:solidFill>
                <a:schemeClr val="accent6">
                  <a:lumMod val="75000"/>
                </a:schemeClr>
              </a:solidFill>
              <a:ea typeface="Gulim" pitchFamily="34" charset="-127"/>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199" y="2971800"/>
            <a:ext cx="4383381" cy="3657600"/>
          </a:xfrm>
          <a:prstGeom prst="rect">
            <a:avLst/>
          </a:prstGeom>
          <a:noFill/>
          <a:effectLst>
            <a:glow rad="127000">
              <a:schemeClr val="bg1"/>
            </a:glow>
          </a:effectLst>
        </p:spPr>
      </p:pic>
      <p:sp>
        <p:nvSpPr>
          <p:cNvPr id="3076" name="Content Placeholder 5"/>
          <p:cNvSpPr>
            <a:spLocks noGrp="1"/>
          </p:cNvSpPr>
          <p:nvPr>
            <p:ph idx="1"/>
          </p:nvPr>
        </p:nvSpPr>
        <p:spPr bwMode="auto">
          <a:xfrm>
            <a:off x="838200" y="1447800"/>
            <a:ext cx="7848600" cy="5257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Project Budget </a:t>
            </a:r>
            <a:r>
              <a:rPr lang="en-GB" altLang="ko-KR" sz="2400" dirty="0" smtClean="0">
                <a:solidFill>
                  <a:schemeClr val="accent6">
                    <a:lumMod val="75000"/>
                  </a:schemeClr>
                </a:solidFill>
                <a:latin typeface="Myriad Pro"/>
                <a:ea typeface="Gulim" pitchFamily="34" charset="-127"/>
              </a:rPr>
              <a:t>US$ 76,000</a:t>
            </a:r>
          </a:p>
          <a:p>
            <a:pPr marL="457200" lvl="1" indent="0">
              <a:buFontTx/>
              <a:buNone/>
              <a:defRPr/>
            </a:pPr>
            <a:r>
              <a:rPr lang="en-GB" altLang="ko-KR" sz="2200" dirty="0">
                <a:solidFill>
                  <a:schemeClr val="accent6">
                    <a:lumMod val="75000"/>
                  </a:schemeClr>
                </a:solidFill>
                <a:latin typeface="Myriad Pro"/>
                <a:ea typeface="Gulim" pitchFamily="34" charset="-127"/>
              </a:rPr>
              <a:t>	</a:t>
            </a:r>
            <a:r>
              <a:rPr lang="en-GB" altLang="ko-KR" sz="2000" dirty="0" smtClean="0">
                <a:solidFill>
                  <a:schemeClr val="accent6">
                    <a:lumMod val="75000"/>
                  </a:schemeClr>
                </a:solidFill>
                <a:latin typeface="Myriad Pro"/>
                <a:ea typeface="Gulim" pitchFamily="34" charset="-127"/>
              </a:rPr>
              <a:t>PGTF Inputs: US$ 34,000</a:t>
            </a:r>
          </a:p>
          <a:p>
            <a:pPr marL="457200" lvl="1" indent="0">
              <a:buFontTx/>
              <a:buNone/>
              <a:defRPr/>
            </a:pPr>
            <a:r>
              <a:rPr lang="en-GB" altLang="ko-KR" sz="2000" dirty="0">
                <a:solidFill>
                  <a:schemeClr val="accent6">
                    <a:lumMod val="75000"/>
                  </a:schemeClr>
                </a:solidFill>
                <a:latin typeface="Myriad Pro"/>
                <a:ea typeface="Gulim" pitchFamily="34" charset="-127"/>
              </a:rPr>
              <a:t>	</a:t>
            </a:r>
            <a:r>
              <a:rPr lang="en-GB" altLang="ko-KR" sz="2000" dirty="0" smtClean="0">
                <a:solidFill>
                  <a:schemeClr val="accent6">
                    <a:lumMod val="75000"/>
                  </a:schemeClr>
                </a:solidFill>
                <a:latin typeface="Myriad Pro"/>
                <a:ea typeface="Gulim" pitchFamily="34" charset="-127"/>
              </a:rPr>
              <a:t>Government in-kind Contribution: US$ 42,000</a:t>
            </a: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Duration</a:t>
            </a:r>
          </a:p>
          <a:p>
            <a:pPr marL="914400" lvl="2" indent="0">
              <a:buFontTx/>
              <a:buNone/>
              <a:defRPr/>
            </a:pPr>
            <a:r>
              <a:rPr lang="en-GB" altLang="ko-KR" sz="2000" dirty="0" smtClean="0">
                <a:solidFill>
                  <a:schemeClr val="accent6">
                    <a:lumMod val="75000"/>
                  </a:schemeClr>
                </a:solidFill>
                <a:latin typeface="Myriad Pro"/>
                <a:ea typeface="Gulim" pitchFamily="34" charset="-127"/>
              </a:rPr>
              <a:t>6 months (December 2013 – May 2014)</a:t>
            </a:r>
            <a:endParaRPr lang="en-GB" altLang="ko-KR" sz="2000" dirty="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Project execution</a:t>
            </a:r>
          </a:p>
          <a:p>
            <a:pPr marL="914400" lvl="2" indent="0">
              <a:buFontTx/>
              <a:buNone/>
              <a:defRPr/>
            </a:pPr>
            <a:r>
              <a:rPr lang="en-GB" altLang="ko-KR" sz="2000" dirty="0" smtClean="0">
                <a:solidFill>
                  <a:schemeClr val="accent6">
                    <a:lumMod val="75000"/>
                  </a:schemeClr>
                </a:solidFill>
                <a:latin typeface="Myriad Pro"/>
                <a:ea typeface="Gulim" pitchFamily="34" charset="-127"/>
              </a:rPr>
              <a:t>United Nations Development Programme (DEX)</a:t>
            </a: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Partners</a:t>
            </a:r>
          </a:p>
          <a:p>
            <a:pPr marL="914400" lvl="2" indent="0">
              <a:buFontTx/>
              <a:buNone/>
              <a:defRPr/>
            </a:pPr>
            <a:r>
              <a:rPr lang="en-GB" altLang="ko-KR" sz="2000" dirty="0" smtClean="0">
                <a:solidFill>
                  <a:schemeClr val="accent6">
                    <a:lumMod val="75000"/>
                  </a:schemeClr>
                </a:solidFill>
                <a:latin typeface="Myriad Pro"/>
                <a:ea typeface="Gulim" pitchFamily="34" charset="-127"/>
              </a:rPr>
              <a:t>Academy of Agricultural Sciences, DPRK</a:t>
            </a:r>
          </a:p>
          <a:p>
            <a:pPr marL="914400" lvl="2" indent="0">
              <a:buFontTx/>
              <a:buNone/>
              <a:defRPr/>
            </a:pPr>
            <a:r>
              <a:rPr lang="en-GB" altLang="ko-KR" sz="2000" dirty="0" smtClean="0">
                <a:solidFill>
                  <a:schemeClr val="accent6">
                    <a:lumMod val="75000"/>
                  </a:schemeClr>
                </a:solidFill>
                <a:latin typeface="Myriad Pro"/>
                <a:ea typeface="Gulim" pitchFamily="34" charset="-127"/>
              </a:rPr>
              <a:t>NC for PGTF</a:t>
            </a: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Beneficiaries</a:t>
            </a:r>
          </a:p>
          <a:p>
            <a:pPr marL="914400" lvl="2" indent="0">
              <a:buFontTx/>
              <a:buNone/>
              <a:defRPr/>
            </a:pPr>
            <a:r>
              <a:rPr lang="en-GB" altLang="ko-KR" sz="2000" dirty="0" smtClean="0">
                <a:solidFill>
                  <a:schemeClr val="accent6">
                    <a:lumMod val="75000"/>
                  </a:schemeClr>
                </a:solidFill>
                <a:latin typeface="Myriad Pro"/>
                <a:ea typeface="Gulim" pitchFamily="34" charset="-127"/>
              </a:rPr>
              <a:t>Experts from Guinea, Ethiopia, Tanzania and Rwanda</a:t>
            </a:r>
          </a:p>
        </p:txBody>
      </p:sp>
      <p:sp>
        <p:nvSpPr>
          <p:cNvPr id="5125" name="Line 9"/>
          <p:cNvSpPr>
            <a:spLocks noChangeShapeType="1"/>
          </p:cNvSpPr>
          <p:nvPr/>
        </p:nvSpPr>
        <p:spPr bwMode="auto">
          <a:xfrm flipH="1">
            <a:off x="684213" y="14478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TextBox 6"/>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076">
                                            <p:txEl>
                                              <p:pRg st="0" end="0"/>
                                            </p:txEl>
                                          </p:spTgt>
                                        </p:tgtEl>
                                        <p:attrNameLst>
                                          <p:attrName>style.visibility</p:attrName>
                                        </p:attrNameLst>
                                      </p:cBhvr>
                                      <p:to>
                                        <p:strVal val="visible"/>
                                      </p:to>
                                    </p:set>
                                    <p:anim calcmode="lin" valueType="num">
                                      <p:cBhvr>
                                        <p:cTn id="15" dur="1000" fill="hold"/>
                                        <p:tgtEl>
                                          <p:spTgt spid="3076">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076">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076">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076">
                                            <p:txEl>
                                              <p:pRg st="0" end="0"/>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076">
                                            <p:txEl>
                                              <p:pRg st="1" end="1"/>
                                            </p:txEl>
                                          </p:spTgt>
                                        </p:tgtEl>
                                        <p:attrNameLst>
                                          <p:attrName>style.visibility</p:attrName>
                                        </p:attrNameLst>
                                      </p:cBhvr>
                                      <p:to>
                                        <p:strVal val="visible"/>
                                      </p:to>
                                    </p:set>
                                    <p:anim calcmode="lin" valueType="num">
                                      <p:cBhvr>
                                        <p:cTn id="21" dur="1000" fill="hold"/>
                                        <p:tgtEl>
                                          <p:spTgt spid="3076">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076">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076">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076">
                                            <p:txEl>
                                              <p:pRg st="1" end="1"/>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076">
                                            <p:txEl>
                                              <p:pRg st="2" end="2"/>
                                            </p:txEl>
                                          </p:spTgt>
                                        </p:tgtEl>
                                        <p:attrNameLst>
                                          <p:attrName>style.visibility</p:attrName>
                                        </p:attrNameLst>
                                      </p:cBhvr>
                                      <p:to>
                                        <p:strVal val="visible"/>
                                      </p:to>
                                    </p:set>
                                    <p:anim calcmode="lin" valueType="num">
                                      <p:cBhvr>
                                        <p:cTn id="27" dur="1000" fill="hold"/>
                                        <p:tgtEl>
                                          <p:spTgt spid="3076">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076">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076">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076">
                                            <p:txEl>
                                              <p:pRg st="2" end="2"/>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076">
                                            <p:txEl>
                                              <p:pRg st="3" end="3"/>
                                            </p:txEl>
                                          </p:spTgt>
                                        </p:tgtEl>
                                        <p:attrNameLst>
                                          <p:attrName>style.visibility</p:attrName>
                                        </p:attrNameLst>
                                      </p:cBhvr>
                                      <p:to>
                                        <p:strVal val="visible"/>
                                      </p:to>
                                    </p:set>
                                    <p:anim calcmode="lin" valueType="num">
                                      <p:cBhvr>
                                        <p:cTn id="33" dur="1000" fill="hold"/>
                                        <p:tgtEl>
                                          <p:spTgt spid="3076">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076">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076">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076">
                                            <p:txEl>
                                              <p:pRg st="3" end="3"/>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076">
                                            <p:txEl>
                                              <p:pRg st="4" end="4"/>
                                            </p:txEl>
                                          </p:spTgt>
                                        </p:tgtEl>
                                        <p:attrNameLst>
                                          <p:attrName>style.visibility</p:attrName>
                                        </p:attrNameLst>
                                      </p:cBhvr>
                                      <p:to>
                                        <p:strVal val="visible"/>
                                      </p:to>
                                    </p:set>
                                    <p:anim calcmode="lin" valueType="num">
                                      <p:cBhvr>
                                        <p:cTn id="39" dur="1000" fill="hold"/>
                                        <p:tgtEl>
                                          <p:spTgt spid="307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07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07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076">
                                            <p:txEl>
                                              <p:pRg st="4" end="4"/>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3076">
                                            <p:txEl>
                                              <p:pRg st="5" end="5"/>
                                            </p:txEl>
                                          </p:spTgt>
                                        </p:tgtEl>
                                        <p:attrNameLst>
                                          <p:attrName>style.visibility</p:attrName>
                                        </p:attrNameLst>
                                      </p:cBhvr>
                                      <p:to>
                                        <p:strVal val="visible"/>
                                      </p:to>
                                    </p:set>
                                    <p:anim calcmode="lin" valueType="num">
                                      <p:cBhvr>
                                        <p:cTn id="45" dur="1000" fill="hold"/>
                                        <p:tgtEl>
                                          <p:spTgt spid="3076">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076">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076">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076">
                                            <p:txEl>
                                              <p:pRg st="5" end="5"/>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3076">
                                            <p:txEl>
                                              <p:pRg st="6" end="6"/>
                                            </p:txEl>
                                          </p:spTgt>
                                        </p:tgtEl>
                                        <p:attrNameLst>
                                          <p:attrName>style.visibility</p:attrName>
                                        </p:attrNameLst>
                                      </p:cBhvr>
                                      <p:to>
                                        <p:strVal val="visible"/>
                                      </p:to>
                                    </p:set>
                                    <p:anim calcmode="lin" valueType="num">
                                      <p:cBhvr>
                                        <p:cTn id="51" dur="1000" fill="hold"/>
                                        <p:tgtEl>
                                          <p:spTgt spid="3076">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3076">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3076">
                                            <p:txEl>
                                              <p:pRg st="6" end="6"/>
                                            </p:txEl>
                                          </p:spTgt>
                                        </p:tgtEl>
                                        <p:attrNameLst>
                                          <p:attrName>style.rotation</p:attrName>
                                        </p:attrNameLst>
                                      </p:cBhvr>
                                      <p:tavLst>
                                        <p:tav tm="0">
                                          <p:val>
                                            <p:fltVal val="90"/>
                                          </p:val>
                                        </p:tav>
                                        <p:tav tm="100000">
                                          <p:val>
                                            <p:fltVal val="0"/>
                                          </p:val>
                                        </p:tav>
                                      </p:tavLst>
                                    </p:anim>
                                    <p:animEffect transition="in" filter="fade">
                                      <p:cBhvr>
                                        <p:cTn id="54" dur="1000"/>
                                        <p:tgtEl>
                                          <p:spTgt spid="3076">
                                            <p:txEl>
                                              <p:pRg st="6" end="6"/>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3076">
                                            <p:txEl>
                                              <p:pRg st="7" end="7"/>
                                            </p:txEl>
                                          </p:spTgt>
                                        </p:tgtEl>
                                        <p:attrNameLst>
                                          <p:attrName>style.visibility</p:attrName>
                                        </p:attrNameLst>
                                      </p:cBhvr>
                                      <p:to>
                                        <p:strVal val="visible"/>
                                      </p:to>
                                    </p:set>
                                    <p:anim calcmode="lin" valueType="num">
                                      <p:cBhvr>
                                        <p:cTn id="57" dur="1000" fill="hold"/>
                                        <p:tgtEl>
                                          <p:spTgt spid="3076">
                                            <p:txEl>
                                              <p:pRg st="7" end="7"/>
                                            </p:txEl>
                                          </p:spTgt>
                                        </p:tgtEl>
                                        <p:attrNameLst>
                                          <p:attrName>ppt_w</p:attrName>
                                        </p:attrNameLst>
                                      </p:cBhvr>
                                      <p:tavLst>
                                        <p:tav tm="0">
                                          <p:val>
                                            <p:fltVal val="0"/>
                                          </p:val>
                                        </p:tav>
                                        <p:tav tm="100000">
                                          <p:val>
                                            <p:strVal val="#ppt_w"/>
                                          </p:val>
                                        </p:tav>
                                      </p:tavLst>
                                    </p:anim>
                                    <p:anim calcmode="lin" valueType="num">
                                      <p:cBhvr>
                                        <p:cTn id="58" dur="1000" fill="hold"/>
                                        <p:tgtEl>
                                          <p:spTgt spid="3076">
                                            <p:txEl>
                                              <p:pRg st="7" end="7"/>
                                            </p:txEl>
                                          </p:spTgt>
                                        </p:tgtEl>
                                        <p:attrNameLst>
                                          <p:attrName>ppt_h</p:attrName>
                                        </p:attrNameLst>
                                      </p:cBhvr>
                                      <p:tavLst>
                                        <p:tav tm="0">
                                          <p:val>
                                            <p:fltVal val="0"/>
                                          </p:val>
                                        </p:tav>
                                        <p:tav tm="100000">
                                          <p:val>
                                            <p:strVal val="#ppt_h"/>
                                          </p:val>
                                        </p:tav>
                                      </p:tavLst>
                                    </p:anim>
                                    <p:anim calcmode="lin" valueType="num">
                                      <p:cBhvr>
                                        <p:cTn id="59" dur="1000" fill="hold"/>
                                        <p:tgtEl>
                                          <p:spTgt spid="3076">
                                            <p:txEl>
                                              <p:pRg st="7" end="7"/>
                                            </p:txEl>
                                          </p:spTgt>
                                        </p:tgtEl>
                                        <p:attrNameLst>
                                          <p:attrName>style.rotation</p:attrName>
                                        </p:attrNameLst>
                                      </p:cBhvr>
                                      <p:tavLst>
                                        <p:tav tm="0">
                                          <p:val>
                                            <p:fltVal val="90"/>
                                          </p:val>
                                        </p:tav>
                                        <p:tav tm="100000">
                                          <p:val>
                                            <p:fltVal val="0"/>
                                          </p:val>
                                        </p:tav>
                                      </p:tavLst>
                                    </p:anim>
                                    <p:animEffect transition="in" filter="fade">
                                      <p:cBhvr>
                                        <p:cTn id="60" dur="1000"/>
                                        <p:tgtEl>
                                          <p:spTgt spid="3076">
                                            <p:txEl>
                                              <p:pRg st="7" end="7"/>
                                            </p:txEl>
                                          </p:spTgt>
                                        </p:tgtEl>
                                      </p:cBhvr>
                                    </p:animEffect>
                                  </p:childTnLst>
                                </p:cTn>
                              </p:par>
                              <p:par>
                                <p:cTn id="61" presetID="31" presetClass="entr" presetSubtype="0" fill="hold" nodeType="withEffect">
                                  <p:stCondLst>
                                    <p:cond delay="0"/>
                                  </p:stCondLst>
                                  <p:childTnLst>
                                    <p:set>
                                      <p:cBhvr>
                                        <p:cTn id="62" dur="1" fill="hold">
                                          <p:stCondLst>
                                            <p:cond delay="0"/>
                                          </p:stCondLst>
                                        </p:cTn>
                                        <p:tgtEl>
                                          <p:spTgt spid="3076">
                                            <p:txEl>
                                              <p:pRg st="8" end="8"/>
                                            </p:txEl>
                                          </p:spTgt>
                                        </p:tgtEl>
                                        <p:attrNameLst>
                                          <p:attrName>style.visibility</p:attrName>
                                        </p:attrNameLst>
                                      </p:cBhvr>
                                      <p:to>
                                        <p:strVal val="visible"/>
                                      </p:to>
                                    </p:set>
                                    <p:anim calcmode="lin" valueType="num">
                                      <p:cBhvr>
                                        <p:cTn id="63" dur="1000" fill="hold"/>
                                        <p:tgtEl>
                                          <p:spTgt spid="3076">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076">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076">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076">
                                            <p:txEl>
                                              <p:pRg st="8" end="8"/>
                                            </p:txEl>
                                          </p:spTgt>
                                        </p:tgtEl>
                                      </p:cBhvr>
                                    </p:animEffect>
                                  </p:childTnLst>
                                </p:cTn>
                              </p:par>
                              <p:par>
                                <p:cTn id="67" presetID="31" presetClass="entr" presetSubtype="0" fill="hold" nodeType="withEffect">
                                  <p:stCondLst>
                                    <p:cond delay="0"/>
                                  </p:stCondLst>
                                  <p:childTnLst>
                                    <p:set>
                                      <p:cBhvr>
                                        <p:cTn id="68" dur="1" fill="hold">
                                          <p:stCondLst>
                                            <p:cond delay="0"/>
                                          </p:stCondLst>
                                        </p:cTn>
                                        <p:tgtEl>
                                          <p:spTgt spid="3076">
                                            <p:txEl>
                                              <p:pRg st="9" end="9"/>
                                            </p:txEl>
                                          </p:spTgt>
                                        </p:tgtEl>
                                        <p:attrNameLst>
                                          <p:attrName>style.visibility</p:attrName>
                                        </p:attrNameLst>
                                      </p:cBhvr>
                                      <p:to>
                                        <p:strVal val="visible"/>
                                      </p:to>
                                    </p:set>
                                    <p:anim calcmode="lin" valueType="num">
                                      <p:cBhvr>
                                        <p:cTn id="69" dur="1000" fill="hold"/>
                                        <p:tgtEl>
                                          <p:spTgt spid="3076">
                                            <p:txEl>
                                              <p:pRg st="9" end="9"/>
                                            </p:txEl>
                                          </p:spTgt>
                                        </p:tgtEl>
                                        <p:attrNameLst>
                                          <p:attrName>ppt_w</p:attrName>
                                        </p:attrNameLst>
                                      </p:cBhvr>
                                      <p:tavLst>
                                        <p:tav tm="0">
                                          <p:val>
                                            <p:fltVal val="0"/>
                                          </p:val>
                                        </p:tav>
                                        <p:tav tm="100000">
                                          <p:val>
                                            <p:strVal val="#ppt_w"/>
                                          </p:val>
                                        </p:tav>
                                      </p:tavLst>
                                    </p:anim>
                                    <p:anim calcmode="lin" valueType="num">
                                      <p:cBhvr>
                                        <p:cTn id="70" dur="1000" fill="hold"/>
                                        <p:tgtEl>
                                          <p:spTgt spid="3076">
                                            <p:txEl>
                                              <p:pRg st="9" end="9"/>
                                            </p:txEl>
                                          </p:spTgt>
                                        </p:tgtEl>
                                        <p:attrNameLst>
                                          <p:attrName>ppt_h</p:attrName>
                                        </p:attrNameLst>
                                      </p:cBhvr>
                                      <p:tavLst>
                                        <p:tav tm="0">
                                          <p:val>
                                            <p:fltVal val="0"/>
                                          </p:val>
                                        </p:tav>
                                        <p:tav tm="100000">
                                          <p:val>
                                            <p:strVal val="#ppt_h"/>
                                          </p:val>
                                        </p:tav>
                                      </p:tavLst>
                                    </p:anim>
                                    <p:anim calcmode="lin" valueType="num">
                                      <p:cBhvr>
                                        <p:cTn id="71" dur="1000" fill="hold"/>
                                        <p:tgtEl>
                                          <p:spTgt spid="3076">
                                            <p:txEl>
                                              <p:pRg st="9" end="9"/>
                                            </p:txEl>
                                          </p:spTgt>
                                        </p:tgtEl>
                                        <p:attrNameLst>
                                          <p:attrName>style.rotation</p:attrName>
                                        </p:attrNameLst>
                                      </p:cBhvr>
                                      <p:tavLst>
                                        <p:tav tm="0">
                                          <p:val>
                                            <p:fltVal val="90"/>
                                          </p:val>
                                        </p:tav>
                                        <p:tav tm="100000">
                                          <p:val>
                                            <p:fltVal val="0"/>
                                          </p:val>
                                        </p:tav>
                                      </p:tavLst>
                                    </p:anim>
                                    <p:animEffect transition="in" filter="fade">
                                      <p:cBhvr>
                                        <p:cTn id="72" dur="1000"/>
                                        <p:tgtEl>
                                          <p:spTgt spid="3076">
                                            <p:txEl>
                                              <p:pRg st="9" end="9"/>
                                            </p:txEl>
                                          </p:spTgt>
                                        </p:tgtEl>
                                      </p:cBhvr>
                                    </p:animEffect>
                                  </p:childTnLst>
                                </p:cTn>
                              </p:par>
                              <p:par>
                                <p:cTn id="73" presetID="31" presetClass="entr" presetSubtype="0" fill="hold" nodeType="withEffect">
                                  <p:stCondLst>
                                    <p:cond delay="0"/>
                                  </p:stCondLst>
                                  <p:childTnLst>
                                    <p:set>
                                      <p:cBhvr>
                                        <p:cTn id="74" dur="1" fill="hold">
                                          <p:stCondLst>
                                            <p:cond delay="0"/>
                                          </p:stCondLst>
                                        </p:cTn>
                                        <p:tgtEl>
                                          <p:spTgt spid="3076">
                                            <p:txEl>
                                              <p:pRg st="10" end="10"/>
                                            </p:txEl>
                                          </p:spTgt>
                                        </p:tgtEl>
                                        <p:attrNameLst>
                                          <p:attrName>style.visibility</p:attrName>
                                        </p:attrNameLst>
                                      </p:cBhvr>
                                      <p:to>
                                        <p:strVal val="visible"/>
                                      </p:to>
                                    </p:set>
                                    <p:anim calcmode="lin" valueType="num">
                                      <p:cBhvr>
                                        <p:cTn id="75" dur="1000" fill="hold"/>
                                        <p:tgtEl>
                                          <p:spTgt spid="3076">
                                            <p:txEl>
                                              <p:pRg st="10" end="10"/>
                                            </p:txEl>
                                          </p:spTgt>
                                        </p:tgtEl>
                                        <p:attrNameLst>
                                          <p:attrName>ppt_w</p:attrName>
                                        </p:attrNameLst>
                                      </p:cBhvr>
                                      <p:tavLst>
                                        <p:tav tm="0">
                                          <p:val>
                                            <p:fltVal val="0"/>
                                          </p:val>
                                        </p:tav>
                                        <p:tav tm="100000">
                                          <p:val>
                                            <p:strVal val="#ppt_w"/>
                                          </p:val>
                                        </p:tav>
                                      </p:tavLst>
                                    </p:anim>
                                    <p:anim calcmode="lin" valueType="num">
                                      <p:cBhvr>
                                        <p:cTn id="76" dur="1000" fill="hold"/>
                                        <p:tgtEl>
                                          <p:spTgt spid="3076">
                                            <p:txEl>
                                              <p:pRg st="10" end="10"/>
                                            </p:txEl>
                                          </p:spTgt>
                                        </p:tgtEl>
                                        <p:attrNameLst>
                                          <p:attrName>ppt_h</p:attrName>
                                        </p:attrNameLst>
                                      </p:cBhvr>
                                      <p:tavLst>
                                        <p:tav tm="0">
                                          <p:val>
                                            <p:fltVal val="0"/>
                                          </p:val>
                                        </p:tav>
                                        <p:tav tm="100000">
                                          <p:val>
                                            <p:strVal val="#ppt_h"/>
                                          </p:val>
                                        </p:tav>
                                      </p:tavLst>
                                    </p:anim>
                                    <p:anim calcmode="lin" valueType="num">
                                      <p:cBhvr>
                                        <p:cTn id="77" dur="1000" fill="hold"/>
                                        <p:tgtEl>
                                          <p:spTgt spid="3076">
                                            <p:txEl>
                                              <p:pRg st="10" end="10"/>
                                            </p:txEl>
                                          </p:spTgt>
                                        </p:tgtEl>
                                        <p:attrNameLst>
                                          <p:attrName>style.rotation</p:attrName>
                                        </p:attrNameLst>
                                      </p:cBhvr>
                                      <p:tavLst>
                                        <p:tav tm="0">
                                          <p:val>
                                            <p:fltVal val="90"/>
                                          </p:val>
                                        </p:tav>
                                        <p:tav tm="100000">
                                          <p:val>
                                            <p:fltVal val="0"/>
                                          </p:val>
                                        </p:tav>
                                      </p:tavLst>
                                    </p:anim>
                                    <p:animEffect transition="in" filter="fade">
                                      <p:cBhvr>
                                        <p:cTn id="78" dur="1000"/>
                                        <p:tgtEl>
                                          <p:spTgt spid="3076">
                                            <p:txEl>
                                              <p:pRg st="10" end="10"/>
                                            </p:txEl>
                                          </p:spTgt>
                                        </p:tgtEl>
                                      </p:cBhvr>
                                    </p:animEffect>
                                  </p:childTnLst>
                                </p:cTn>
                              </p:par>
                              <p:par>
                                <p:cTn id="79" presetID="31" presetClass="entr" presetSubtype="0" fill="hold" nodeType="withEffect">
                                  <p:stCondLst>
                                    <p:cond delay="0"/>
                                  </p:stCondLst>
                                  <p:childTnLst>
                                    <p:set>
                                      <p:cBhvr>
                                        <p:cTn id="80" dur="1" fill="hold">
                                          <p:stCondLst>
                                            <p:cond delay="0"/>
                                          </p:stCondLst>
                                        </p:cTn>
                                        <p:tgtEl>
                                          <p:spTgt spid="3076">
                                            <p:txEl>
                                              <p:pRg st="11" end="11"/>
                                            </p:txEl>
                                          </p:spTgt>
                                        </p:tgtEl>
                                        <p:attrNameLst>
                                          <p:attrName>style.visibility</p:attrName>
                                        </p:attrNameLst>
                                      </p:cBhvr>
                                      <p:to>
                                        <p:strVal val="visible"/>
                                      </p:to>
                                    </p:set>
                                    <p:anim calcmode="lin" valueType="num">
                                      <p:cBhvr>
                                        <p:cTn id="81" dur="1000" fill="hold"/>
                                        <p:tgtEl>
                                          <p:spTgt spid="3076">
                                            <p:txEl>
                                              <p:pRg st="11" end="11"/>
                                            </p:txEl>
                                          </p:spTgt>
                                        </p:tgtEl>
                                        <p:attrNameLst>
                                          <p:attrName>ppt_w</p:attrName>
                                        </p:attrNameLst>
                                      </p:cBhvr>
                                      <p:tavLst>
                                        <p:tav tm="0">
                                          <p:val>
                                            <p:fltVal val="0"/>
                                          </p:val>
                                        </p:tav>
                                        <p:tav tm="100000">
                                          <p:val>
                                            <p:strVal val="#ppt_w"/>
                                          </p:val>
                                        </p:tav>
                                      </p:tavLst>
                                    </p:anim>
                                    <p:anim calcmode="lin" valueType="num">
                                      <p:cBhvr>
                                        <p:cTn id="82" dur="1000" fill="hold"/>
                                        <p:tgtEl>
                                          <p:spTgt spid="3076">
                                            <p:txEl>
                                              <p:pRg st="11" end="11"/>
                                            </p:txEl>
                                          </p:spTgt>
                                        </p:tgtEl>
                                        <p:attrNameLst>
                                          <p:attrName>ppt_h</p:attrName>
                                        </p:attrNameLst>
                                      </p:cBhvr>
                                      <p:tavLst>
                                        <p:tav tm="0">
                                          <p:val>
                                            <p:fltVal val="0"/>
                                          </p:val>
                                        </p:tav>
                                        <p:tav tm="100000">
                                          <p:val>
                                            <p:strVal val="#ppt_h"/>
                                          </p:val>
                                        </p:tav>
                                      </p:tavLst>
                                    </p:anim>
                                    <p:anim calcmode="lin" valueType="num">
                                      <p:cBhvr>
                                        <p:cTn id="83" dur="1000" fill="hold"/>
                                        <p:tgtEl>
                                          <p:spTgt spid="3076">
                                            <p:txEl>
                                              <p:pRg st="11" end="11"/>
                                            </p:txEl>
                                          </p:spTgt>
                                        </p:tgtEl>
                                        <p:attrNameLst>
                                          <p:attrName>style.rotation</p:attrName>
                                        </p:attrNameLst>
                                      </p:cBhvr>
                                      <p:tavLst>
                                        <p:tav tm="0">
                                          <p:val>
                                            <p:fltVal val="90"/>
                                          </p:val>
                                        </p:tav>
                                        <p:tav tm="100000">
                                          <p:val>
                                            <p:fltVal val="0"/>
                                          </p:val>
                                        </p:tav>
                                      </p:tavLst>
                                    </p:anim>
                                    <p:animEffect transition="in" filter="fade">
                                      <p:cBhvr>
                                        <p:cTn id="84" dur="1000"/>
                                        <p:tgtEl>
                                          <p:spTgt spid="307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p:txBody>
          <a:bodyPr/>
          <a:lstStyle/>
          <a:p>
            <a:pPr algn="l">
              <a:defRPr/>
            </a:pPr>
            <a:r>
              <a:rPr lang="en-US" altLang="ko-KR" sz="3200" dirty="0" smtClean="0">
                <a:solidFill>
                  <a:schemeClr val="accent6">
                    <a:lumMod val="75000"/>
                  </a:schemeClr>
                </a:solidFill>
                <a:latin typeface="Myriad Pro"/>
                <a:ea typeface="Gulim" pitchFamily="34" charset="-127"/>
              </a:rPr>
              <a:t>  Project Objectives</a:t>
            </a:r>
            <a:endParaRPr lang="ko-KR" altLang="en-US" sz="3200" dirty="0" smtClean="0">
              <a:solidFill>
                <a:schemeClr val="accent6">
                  <a:lumMod val="75000"/>
                </a:schemeClr>
              </a:solidFill>
              <a:ea typeface="Gulim" pitchFamily="34" charset="-127"/>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199" y="2971800"/>
            <a:ext cx="4383381" cy="3657600"/>
          </a:xfrm>
          <a:prstGeom prst="rect">
            <a:avLst/>
          </a:prstGeom>
          <a:noFill/>
          <a:effectLst>
            <a:glow rad="127000">
              <a:schemeClr val="bg1"/>
            </a:glow>
          </a:effectLst>
        </p:spPr>
      </p:pic>
      <p:sp>
        <p:nvSpPr>
          <p:cNvPr id="3076" name="Content Placeholder 5"/>
          <p:cNvSpPr>
            <a:spLocks noGrp="1"/>
          </p:cNvSpPr>
          <p:nvPr>
            <p:ph idx="1"/>
          </p:nvPr>
        </p:nvSpPr>
        <p:spPr bwMode="auto">
          <a:xfrm>
            <a:off x="838200" y="2133600"/>
            <a:ext cx="78486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Ø"/>
              <a:defRPr/>
            </a:pPr>
            <a:r>
              <a:rPr lang="en-GB" altLang="ko-KR" sz="2600" dirty="0">
                <a:solidFill>
                  <a:schemeClr val="accent6">
                    <a:lumMod val="75000"/>
                  </a:schemeClr>
                </a:solidFill>
                <a:latin typeface="Myriad Pro"/>
                <a:ea typeface="Gulim" pitchFamily="34" charset="-127"/>
              </a:rPr>
              <a:t>Build human </a:t>
            </a:r>
            <a:r>
              <a:rPr lang="en-GB" altLang="ko-KR" sz="2600" dirty="0" smtClean="0">
                <a:solidFill>
                  <a:schemeClr val="accent6">
                    <a:lumMod val="75000"/>
                  </a:schemeClr>
                </a:solidFill>
                <a:latin typeface="Myriad Pro"/>
                <a:ea typeface="Gulim" pitchFamily="34" charset="-127"/>
              </a:rPr>
              <a:t>resource </a:t>
            </a:r>
            <a:r>
              <a:rPr lang="en-GB" altLang="ko-KR" sz="2600" dirty="0">
                <a:solidFill>
                  <a:schemeClr val="accent6">
                    <a:lumMod val="75000"/>
                  </a:schemeClr>
                </a:solidFill>
                <a:latin typeface="Myriad Pro"/>
                <a:ea typeface="Gulim" pitchFamily="34" charset="-127"/>
              </a:rPr>
              <a:t>capacities in efficient use of maize genetic recourses</a:t>
            </a:r>
          </a:p>
          <a:p>
            <a:pPr>
              <a:buFont typeface="Wingdings" pitchFamily="2" charset="2"/>
              <a:buChar char="Ø"/>
              <a:defRPr/>
            </a:pPr>
            <a:r>
              <a:rPr lang="en-GB" altLang="ko-KR" sz="2600" dirty="0">
                <a:solidFill>
                  <a:schemeClr val="accent6">
                    <a:lumMod val="75000"/>
                  </a:schemeClr>
                </a:solidFill>
                <a:latin typeface="Myriad Pro"/>
                <a:ea typeface="Gulim" pitchFamily="34" charset="-127"/>
              </a:rPr>
              <a:t>Increase Awareness and build on the body of knowledge in maize research</a:t>
            </a:r>
          </a:p>
          <a:p>
            <a:pPr>
              <a:buFont typeface="Wingdings" pitchFamily="2" charset="2"/>
              <a:buChar char="Ø"/>
              <a:defRPr/>
            </a:pPr>
            <a:r>
              <a:rPr lang="en-GB" altLang="ko-KR" sz="2600" dirty="0">
                <a:solidFill>
                  <a:schemeClr val="accent6">
                    <a:lumMod val="75000"/>
                  </a:schemeClr>
                </a:solidFill>
                <a:latin typeface="Myriad Pro"/>
                <a:ea typeface="Gulim" pitchFamily="34" charset="-127"/>
              </a:rPr>
              <a:t>Contribute to improvement of food security</a:t>
            </a:r>
          </a:p>
          <a:p>
            <a:pPr>
              <a:buFont typeface="Wingdings" pitchFamily="2" charset="2"/>
              <a:buChar char="Ø"/>
              <a:defRPr/>
            </a:pPr>
            <a:r>
              <a:rPr lang="en-GB" altLang="ko-KR" sz="2600" dirty="0">
                <a:solidFill>
                  <a:schemeClr val="accent6">
                    <a:lumMod val="75000"/>
                  </a:schemeClr>
                </a:solidFill>
                <a:latin typeface="Myriad Pro"/>
                <a:ea typeface="Gulim" pitchFamily="34" charset="-127"/>
              </a:rPr>
              <a:t>Enhance South-South Cooperation, food </a:t>
            </a:r>
            <a:r>
              <a:rPr lang="en-GB" altLang="ko-KR" sz="2600" dirty="0" smtClean="0">
                <a:solidFill>
                  <a:schemeClr val="accent6">
                    <a:lumMod val="75000"/>
                  </a:schemeClr>
                </a:solidFill>
                <a:latin typeface="Myriad Pro"/>
                <a:ea typeface="Gulim" pitchFamily="34" charset="-127"/>
              </a:rPr>
              <a:t>research and </a:t>
            </a:r>
            <a:r>
              <a:rPr lang="en-GB" altLang="ko-KR" sz="2600" dirty="0">
                <a:solidFill>
                  <a:schemeClr val="accent6">
                    <a:lumMod val="75000"/>
                  </a:schemeClr>
                </a:solidFill>
                <a:latin typeface="Myriad Pro"/>
                <a:ea typeface="Gulim" pitchFamily="34" charset="-127"/>
              </a:rPr>
              <a:t>science and technology</a:t>
            </a:r>
          </a:p>
        </p:txBody>
      </p:sp>
      <p:sp>
        <p:nvSpPr>
          <p:cNvPr id="6149" name="Line 9"/>
          <p:cNvSpPr>
            <a:spLocks noChangeShapeType="1"/>
          </p:cNvSpPr>
          <p:nvPr/>
        </p:nvSpPr>
        <p:spPr bwMode="auto">
          <a:xfrm flipH="1">
            <a:off x="684213" y="14478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TextBox 5"/>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3076">
                                            <p:txEl>
                                              <p:pRg st="0" end="0"/>
                                            </p:txEl>
                                          </p:spTgt>
                                        </p:tgtEl>
                                        <p:attrNameLst>
                                          <p:attrName>style.visibility</p:attrName>
                                        </p:attrNameLst>
                                      </p:cBhvr>
                                      <p:to>
                                        <p:strVal val="visible"/>
                                      </p:to>
                                    </p:set>
                                    <p:anim calcmode="lin" valueType="num">
                                      <p:cBhvr additive="base">
                                        <p:cTn id="15" dur="500" fill="hold"/>
                                        <p:tgtEl>
                                          <p:spTgt spid="3076">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07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076">
                                            <p:txEl>
                                              <p:pRg st="1" end="1"/>
                                            </p:txEl>
                                          </p:spTgt>
                                        </p:tgtEl>
                                        <p:attrNameLst>
                                          <p:attrName>style.visibility</p:attrName>
                                        </p:attrNameLst>
                                      </p:cBhvr>
                                      <p:to>
                                        <p:strVal val="visible"/>
                                      </p:to>
                                    </p:set>
                                    <p:anim calcmode="lin" valueType="num">
                                      <p:cBhvr additive="base">
                                        <p:cTn id="21" dur="500" fill="hold"/>
                                        <p:tgtEl>
                                          <p:spTgt spid="3076">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07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076">
                                            <p:txEl>
                                              <p:pRg st="2" end="2"/>
                                            </p:txEl>
                                          </p:spTgt>
                                        </p:tgtEl>
                                        <p:attrNameLst>
                                          <p:attrName>style.visibility</p:attrName>
                                        </p:attrNameLst>
                                      </p:cBhvr>
                                      <p:to>
                                        <p:strVal val="visible"/>
                                      </p:to>
                                    </p:set>
                                    <p:anim calcmode="lin" valueType="num">
                                      <p:cBhvr additive="base">
                                        <p:cTn id="27" dur="500" fill="hold"/>
                                        <p:tgtEl>
                                          <p:spTgt spid="3076">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07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076">
                                            <p:txEl>
                                              <p:pRg st="3" end="3"/>
                                            </p:txEl>
                                          </p:spTgt>
                                        </p:tgtEl>
                                        <p:attrNameLst>
                                          <p:attrName>style.visibility</p:attrName>
                                        </p:attrNameLst>
                                      </p:cBhvr>
                                      <p:to>
                                        <p:strVal val="visible"/>
                                      </p:to>
                                    </p:set>
                                    <p:anim calcmode="lin" valueType="num">
                                      <p:cBhvr additive="base">
                                        <p:cTn id="33" dur="500" fill="hold"/>
                                        <p:tgtEl>
                                          <p:spTgt spid="3076">
                                            <p:txEl>
                                              <p:pRg st="3" end="3"/>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07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p:txBody>
          <a:bodyPr/>
          <a:lstStyle/>
          <a:p>
            <a:pPr algn="l">
              <a:defRPr/>
            </a:pPr>
            <a:r>
              <a:rPr lang="en-US" altLang="ko-KR" sz="3200" dirty="0" smtClean="0">
                <a:solidFill>
                  <a:schemeClr val="accent6">
                    <a:lumMod val="75000"/>
                  </a:schemeClr>
                </a:solidFill>
                <a:latin typeface="Myriad Pro"/>
                <a:ea typeface="Gulim" pitchFamily="34" charset="-127"/>
              </a:rPr>
              <a:t>  Key Activities</a:t>
            </a:r>
            <a:endParaRPr lang="ko-KR" altLang="en-US" sz="3200" dirty="0" smtClean="0">
              <a:solidFill>
                <a:schemeClr val="accent6">
                  <a:lumMod val="75000"/>
                </a:schemeClr>
              </a:solidFill>
              <a:ea typeface="Gulim" pitchFamily="34" charset="-127"/>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199" y="2971800"/>
            <a:ext cx="4383381" cy="3657600"/>
          </a:xfrm>
          <a:prstGeom prst="rect">
            <a:avLst/>
          </a:prstGeom>
          <a:noFill/>
          <a:effectLst>
            <a:glow rad="127000">
              <a:schemeClr val="bg1"/>
            </a:glow>
          </a:effectLst>
        </p:spPr>
      </p:pic>
      <p:sp>
        <p:nvSpPr>
          <p:cNvPr id="3076" name="Content Placeholder 5"/>
          <p:cNvSpPr>
            <a:spLocks noGrp="1"/>
          </p:cNvSpPr>
          <p:nvPr>
            <p:ph idx="1"/>
          </p:nvPr>
        </p:nvSpPr>
        <p:spPr bwMode="auto">
          <a:xfrm>
            <a:off x="838200" y="1676400"/>
            <a:ext cx="78486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Appointment of </a:t>
            </a:r>
            <a:r>
              <a:rPr lang="en-GB" altLang="ko-KR" sz="2600" dirty="0" smtClean="0">
                <a:solidFill>
                  <a:schemeClr val="accent6">
                    <a:lumMod val="75000"/>
                  </a:schemeClr>
                </a:solidFill>
                <a:latin typeface="Myriad Pro"/>
                <a:ea typeface="Gulim" pitchFamily="34" charset="-127"/>
              </a:rPr>
              <a:t>three </a:t>
            </a:r>
            <a:r>
              <a:rPr lang="en-GB" altLang="ko-KR" sz="2600" dirty="0" smtClean="0">
                <a:solidFill>
                  <a:schemeClr val="accent6">
                    <a:lumMod val="75000"/>
                  </a:schemeClr>
                </a:solidFill>
                <a:latin typeface="Myriad Pro"/>
                <a:ea typeface="Gulim" pitchFamily="34" charset="-127"/>
              </a:rPr>
              <a:t>lecturers for training</a:t>
            </a:r>
            <a:endParaRPr lang="en-GB" altLang="ko-KR" sz="2400" dirty="0" smtClean="0">
              <a:solidFill>
                <a:schemeClr val="accent6">
                  <a:lumMod val="75000"/>
                </a:schemeClr>
              </a:solidFill>
              <a:latin typeface="Myriad Pro"/>
              <a:ea typeface="Gulim" pitchFamily="34" charset="-127"/>
            </a:endParaRPr>
          </a:p>
          <a:p>
            <a:pPr marL="457200" lvl="1" indent="0">
              <a:buFontTx/>
              <a:buNone/>
              <a:defRPr/>
            </a:pPr>
            <a:r>
              <a:rPr lang="en-GB" altLang="ko-KR" sz="2200" dirty="0">
                <a:solidFill>
                  <a:schemeClr val="accent6">
                    <a:lumMod val="75000"/>
                  </a:schemeClr>
                </a:solidFill>
                <a:latin typeface="Myriad Pro"/>
                <a:ea typeface="Gulim" pitchFamily="34" charset="-127"/>
              </a:rPr>
              <a:t>	</a:t>
            </a:r>
            <a:r>
              <a:rPr lang="en-GB" altLang="ko-KR" sz="2000" dirty="0" smtClean="0">
                <a:solidFill>
                  <a:schemeClr val="accent6">
                    <a:lumMod val="75000"/>
                  </a:schemeClr>
                </a:solidFill>
                <a:latin typeface="Myriad Pro"/>
                <a:ea typeface="Gulim" pitchFamily="34" charset="-127"/>
              </a:rPr>
              <a:t>December 2013</a:t>
            </a: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Preparation of the Trainings</a:t>
            </a:r>
          </a:p>
          <a:p>
            <a:pPr marL="914400" lvl="2" indent="0">
              <a:buFontTx/>
              <a:buNone/>
              <a:defRPr/>
            </a:pPr>
            <a:r>
              <a:rPr lang="en-GB" altLang="ko-KR" sz="2000" dirty="0" smtClean="0">
                <a:solidFill>
                  <a:schemeClr val="accent6">
                    <a:lumMod val="75000"/>
                  </a:schemeClr>
                </a:solidFill>
                <a:latin typeface="Myriad Pro"/>
                <a:ea typeface="Gulim" pitchFamily="34" charset="-127"/>
              </a:rPr>
              <a:t>January – March 2014		</a:t>
            </a:r>
          </a:p>
          <a:p>
            <a:pPr marL="914400" lvl="2" indent="0">
              <a:buFontTx/>
              <a:buNone/>
              <a:defRPr/>
            </a:pPr>
            <a:endParaRPr lang="en-GB" altLang="ko-KR" sz="2000" dirty="0" smtClean="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Conduct trainings in Ethiopia and Guinea</a:t>
            </a:r>
          </a:p>
          <a:p>
            <a:pPr marL="914400" lvl="2" indent="0">
              <a:buFontTx/>
              <a:buNone/>
              <a:defRPr/>
            </a:pPr>
            <a:r>
              <a:rPr lang="en-GB" altLang="ko-KR" sz="2000" dirty="0" smtClean="0">
                <a:solidFill>
                  <a:schemeClr val="accent6">
                    <a:lumMod val="75000"/>
                  </a:schemeClr>
                </a:solidFill>
                <a:latin typeface="Myriad Pro"/>
                <a:ea typeface="Gulim" pitchFamily="34" charset="-127"/>
              </a:rPr>
              <a:t>April 2014</a:t>
            </a:r>
          </a:p>
          <a:p>
            <a:pPr marL="914400" lvl="2" indent="0">
              <a:buFontTx/>
              <a:buNone/>
              <a:defRPr/>
            </a:pPr>
            <a:r>
              <a:rPr lang="en-GB" altLang="ko-KR" sz="2000" dirty="0" smtClean="0">
                <a:solidFill>
                  <a:schemeClr val="accent6">
                    <a:lumMod val="75000"/>
                  </a:schemeClr>
                </a:solidFill>
                <a:latin typeface="Myriad Pro"/>
                <a:ea typeface="Gulim" pitchFamily="34" charset="-127"/>
              </a:rPr>
              <a:t>(two persons from Tanzania and Rwanda to Ethiopia,</a:t>
            </a:r>
          </a:p>
          <a:p>
            <a:pPr marL="914400" lvl="2" indent="0">
              <a:buFontTx/>
              <a:buNone/>
              <a:defRPr/>
            </a:pPr>
            <a:r>
              <a:rPr lang="en-GB" altLang="ko-KR" sz="2000" dirty="0" smtClean="0">
                <a:solidFill>
                  <a:schemeClr val="accent6">
                    <a:lumMod val="75000"/>
                  </a:schemeClr>
                </a:solidFill>
                <a:latin typeface="Myriad Pro"/>
                <a:ea typeface="Gulim" pitchFamily="34" charset="-127"/>
              </a:rPr>
              <a:t> around 20 persons from Ethiopia and Guinea each) 		</a:t>
            </a:r>
          </a:p>
          <a:p>
            <a:pPr marL="914400" lvl="2" indent="0">
              <a:buFontTx/>
              <a:buNone/>
              <a:defRPr/>
            </a:pPr>
            <a:endParaRPr lang="en-GB" altLang="ko-KR" sz="2000" dirty="0" smtClean="0">
              <a:solidFill>
                <a:schemeClr val="accent6">
                  <a:lumMod val="75000"/>
                </a:schemeClr>
              </a:solidFill>
              <a:latin typeface="Myriad Pro"/>
              <a:ea typeface="Gulim" pitchFamily="34" charset="-127"/>
            </a:endParaRPr>
          </a:p>
          <a:p>
            <a:pPr>
              <a:buFont typeface="Wingdings" pitchFamily="2" charset="2"/>
              <a:buChar char="Ø"/>
              <a:defRPr/>
            </a:pPr>
            <a:r>
              <a:rPr lang="en-GB" altLang="ko-KR" sz="2600" dirty="0" smtClean="0">
                <a:solidFill>
                  <a:schemeClr val="accent6">
                    <a:lumMod val="75000"/>
                  </a:schemeClr>
                </a:solidFill>
                <a:latin typeface="Myriad Pro"/>
                <a:ea typeface="Gulim" pitchFamily="34" charset="-127"/>
              </a:rPr>
              <a:t>Documentation and final reporting (</a:t>
            </a:r>
            <a:r>
              <a:rPr lang="en-GB" altLang="ko-KR" sz="2000" dirty="0" smtClean="0">
                <a:solidFill>
                  <a:schemeClr val="accent6">
                    <a:lumMod val="75000"/>
                  </a:schemeClr>
                </a:solidFill>
                <a:latin typeface="Myriad Pro"/>
                <a:ea typeface="Gulim" pitchFamily="34" charset="-127"/>
              </a:rPr>
              <a:t>May 2014)</a:t>
            </a:r>
          </a:p>
        </p:txBody>
      </p:sp>
      <p:sp>
        <p:nvSpPr>
          <p:cNvPr id="7173" name="Line 9"/>
          <p:cNvSpPr>
            <a:spLocks noChangeShapeType="1"/>
          </p:cNvSpPr>
          <p:nvPr/>
        </p:nvSpPr>
        <p:spPr bwMode="auto">
          <a:xfrm flipH="1">
            <a:off x="684213" y="14478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TextBox 5"/>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
        <p:nvSpPr>
          <p:cNvPr id="2" name="TextBox 1"/>
          <p:cNvSpPr txBox="1"/>
          <p:nvPr/>
        </p:nvSpPr>
        <p:spPr>
          <a:xfrm>
            <a:off x="5334000" y="3007154"/>
            <a:ext cx="3200400" cy="400110"/>
          </a:xfrm>
          <a:prstGeom prst="rect">
            <a:avLst/>
          </a:prstGeom>
          <a:noFill/>
        </p:spPr>
        <p:txBody>
          <a:bodyPr wrap="square" rtlCol="0">
            <a:spAutoFit/>
          </a:bodyPr>
          <a:lstStyle>
            <a:defPPr>
              <a:defRPr lang="en-US"/>
            </a:defPPr>
          </a:lstStyle>
          <a:p>
            <a:r>
              <a:rPr lang="en-GB" altLang="ko-KR" sz="2000" dirty="0" smtClean="0">
                <a:solidFill>
                  <a:schemeClr val="accent6">
                    <a:lumMod val="75000"/>
                  </a:schemeClr>
                </a:solidFill>
                <a:latin typeface="Myriad Pro"/>
                <a:ea typeface="Gulim" pitchFamily="34" charset="-127"/>
              </a:rPr>
              <a:t>  (Government in-kind)</a:t>
            </a:r>
            <a:endParaRPr lang="en-US" sz="2000" dirty="0"/>
          </a:p>
        </p:txBody>
      </p:sp>
      <p:sp>
        <p:nvSpPr>
          <p:cNvPr id="9" name="TextBox 8"/>
          <p:cNvSpPr txBox="1"/>
          <p:nvPr/>
        </p:nvSpPr>
        <p:spPr>
          <a:xfrm>
            <a:off x="4114800" y="5334000"/>
            <a:ext cx="2767013" cy="400110"/>
          </a:xfrm>
          <a:prstGeom prst="rect">
            <a:avLst/>
          </a:prstGeom>
          <a:noFill/>
        </p:spPr>
        <p:txBody>
          <a:bodyPr wrap="square" rtlCol="0">
            <a:spAutoFit/>
          </a:bodyPr>
          <a:lstStyle>
            <a:defPPr>
              <a:defRPr lang="en-US"/>
            </a:defPPr>
          </a:lstStyle>
          <a:p>
            <a:r>
              <a:rPr lang="en-GB" altLang="ko-KR" sz="2000" dirty="0" smtClean="0">
                <a:solidFill>
                  <a:schemeClr val="accent6">
                    <a:lumMod val="75000"/>
                  </a:schemeClr>
                </a:solidFill>
                <a:latin typeface="Myriad Pro"/>
                <a:ea typeface="Gulim" pitchFamily="34" charset="-127"/>
              </a:rPr>
              <a:t>  (PGTF Inputs)</a:t>
            </a:r>
            <a:endParaRPr lang="en-US" sz="2000"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076">
                                            <p:txEl>
                                              <p:pRg st="0" end="0"/>
                                            </p:txEl>
                                          </p:spTgt>
                                        </p:tgtEl>
                                        <p:attrNameLst>
                                          <p:attrName>style.visibility</p:attrName>
                                        </p:attrNameLst>
                                      </p:cBhvr>
                                      <p:to>
                                        <p:strVal val="visible"/>
                                      </p:to>
                                    </p:set>
                                    <p:anim calcmode="lin" valueType="num">
                                      <p:cBhvr additive="base">
                                        <p:cTn id="15" dur="500" fill="hold"/>
                                        <p:tgtEl>
                                          <p:spTgt spid="3076">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076">
                                            <p:txEl>
                                              <p:pRg st="1" end="1"/>
                                            </p:txEl>
                                          </p:spTgt>
                                        </p:tgtEl>
                                        <p:attrNameLst>
                                          <p:attrName>style.visibility</p:attrName>
                                        </p:attrNameLst>
                                      </p:cBhvr>
                                      <p:to>
                                        <p:strVal val="visible"/>
                                      </p:to>
                                    </p:set>
                                    <p:anim calcmode="lin" valueType="num">
                                      <p:cBhvr>
                                        <p:cTn id="21" dur="500" fill="hold"/>
                                        <p:tgtEl>
                                          <p:spTgt spid="3076">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076">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07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076">
                                            <p:txEl>
                                              <p:pRg st="2" end="2"/>
                                            </p:txEl>
                                          </p:spTgt>
                                        </p:tgtEl>
                                        <p:attrNameLst>
                                          <p:attrName>style.visibility</p:attrName>
                                        </p:attrNameLst>
                                      </p:cBhvr>
                                      <p:to>
                                        <p:strVal val="visible"/>
                                      </p:to>
                                    </p:set>
                                    <p:anim calcmode="lin" valueType="num">
                                      <p:cBhvr additive="base">
                                        <p:cTn id="28" dur="500" fill="hold"/>
                                        <p:tgtEl>
                                          <p:spTgt spid="307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07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076">
                                            <p:txEl>
                                              <p:pRg st="3" end="3"/>
                                            </p:txEl>
                                          </p:spTgt>
                                        </p:tgtEl>
                                        <p:attrNameLst>
                                          <p:attrName>style.visibility</p:attrName>
                                        </p:attrNameLst>
                                      </p:cBhvr>
                                      <p:to>
                                        <p:strVal val="visible"/>
                                      </p:to>
                                    </p:set>
                                    <p:anim calcmode="lin" valueType="num">
                                      <p:cBhvr>
                                        <p:cTn id="34" dur="500" fill="hold"/>
                                        <p:tgtEl>
                                          <p:spTgt spid="3076">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076">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076">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1000" fill="hold"/>
                                        <p:tgtEl>
                                          <p:spTgt spid="2"/>
                                        </p:tgtEl>
                                        <p:attrNameLst>
                                          <p:attrName>ppt_w</p:attrName>
                                        </p:attrNameLst>
                                      </p:cBhvr>
                                      <p:tavLst>
                                        <p:tav tm="0">
                                          <p:val>
                                            <p:strVal val="#ppt_w*0.70"/>
                                          </p:val>
                                        </p:tav>
                                        <p:tav tm="100000">
                                          <p:val>
                                            <p:strVal val="#ppt_w"/>
                                          </p:val>
                                        </p:tav>
                                      </p:tavLst>
                                    </p:anim>
                                    <p:anim calcmode="lin" valueType="num">
                                      <p:cBhvr>
                                        <p:cTn id="42" dur="1000" fill="hold"/>
                                        <p:tgtEl>
                                          <p:spTgt spid="2"/>
                                        </p:tgtEl>
                                        <p:attrNameLst>
                                          <p:attrName>ppt_h</p:attrName>
                                        </p:attrNameLst>
                                      </p:cBhvr>
                                      <p:tavLst>
                                        <p:tav tm="0">
                                          <p:val>
                                            <p:strVal val="#ppt_h"/>
                                          </p:val>
                                        </p:tav>
                                        <p:tav tm="100000">
                                          <p:val>
                                            <p:strVal val="#ppt_h"/>
                                          </p:val>
                                        </p:tav>
                                      </p:tavLst>
                                    </p:anim>
                                    <p:animEffect transition="in" filter="fade">
                                      <p:cBhvr>
                                        <p:cTn id="43" dur="10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076">
                                            <p:txEl>
                                              <p:pRg st="5" end="5"/>
                                            </p:txEl>
                                          </p:spTgt>
                                        </p:tgtEl>
                                        <p:attrNameLst>
                                          <p:attrName>style.visibility</p:attrName>
                                        </p:attrNameLst>
                                      </p:cBhvr>
                                      <p:to>
                                        <p:strVal val="visible"/>
                                      </p:to>
                                    </p:set>
                                    <p:anim calcmode="lin" valueType="num">
                                      <p:cBhvr additive="base">
                                        <p:cTn id="48" dur="500" fill="hold"/>
                                        <p:tgtEl>
                                          <p:spTgt spid="3076">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07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3076">
                                            <p:txEl>
                                              <p:pRg st="6" end="6"/>
                                            </p:txEl>
                                          </p:spTgt>
                                        </p:tgtEl>
                                        <p:attrNameLst>
                                          <p:attrName>style.visibility</p:attrName>
                                        </p:attrNameLst>
                                      </p:cBhvr>
                                      <p:to>
                                        <p:strVal val="visible"/>
                                      </p:to>
                                    </p:set>
                                    <p:anim calcmode="lin" valueType="num">
                                      <p:cBhvr>
                                        <p:cTn id="54" dur="500" fill="hold"/>
                                        <p:tgtEl>
                                          <p:spTgt spid="3076">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3076">
                                            <p:txEl>
                                              <p:pRg st="6" end="6"/>
                                            </p:txEl>
                                          </p:spTgt>
                                        </p:tgtEl>
                                        <p:attrNameLst>
                                          <p:attrName>ppt_h</p:attrName>
                                        </p:attrNameLst>
                                      </p:cBhvr>
                                      <p:tavLst>
                                        <p:tav tm="0">
                                          <p:val>
                                            <p:fltVal val="0"/>
                                          </p:val>
                                        </p:tav>
                                        <p:tav tm="100000">
                                          <p:val>
                                            <p:strVal val="#ppt_h"/>
                                          </p:val>
                                        </p:tav>
                                      </p:tavLst>
                                    </p:anim>
                                    <p:animEffect transition="in" filter="fade">
                                      <p:cBhvr>
                                        <p:cTn id="56" dur="500"/>
                                        <p:tgtEl>
                                          <p:spTgt spid="3076">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3076">
                                            <p:txEl>
                                              <p:pRg st="7" end="7"/>
                                            </p:txEl>
                                          </p:spTgt>
                                        </p:tgtEl>
                                        <p:attrNameLst>
                                          <p:attrName>style.visibility</p:attrName>
                                        </p:attrNameLst>
                                      </p:cBhvr>
                                      <p:to>
                                        <p:strVal val="visible"/>
                                      </p:to>
                                    </p:set>
                                    <p:anim calcmode="lin" valueType="num">
                                      <p:cBhvr>
                                        <p:cTn id="61" dur="500" fill="hold"/>
                                        <p:tgtEl>
                                          <p:spTgt spid="3076">
                                            <p:txEl>
                                              <p:pRg st="7" end="7"/>
                                            </p:txEl>
                                          </p:spTgt>
                                        </p:tgtEl>
                                        <p:attrNameLst>
                                          <p:attrName>ppt_w</p:attrName>
                                        </p:attrNameLst>
                                      </p:cBhvr>
                                      <p:tavLst>
                                        <p:tav tm="0">
                                          <p:val>
                                            <p:fltVal val="0"/>
                                          </p:val>
                                        </p:tav>
                                        <p:tav tm="100000">
                                          <p:val>
                                            <p:strVal val="#ppt_w"/>
                                          </p:val>
                                        </p:tav>
                                      </p:tavLst>
                                    </p:anim>
                                    <p:anim calcmode="lin" valueType="num">
                                      <p:cBhvr>
                                        <p:cTn id="62" dur="500" fill="hold"/>
                                        <p:tgtEl>
                                          <p:spTgt spid="3076">
                                            <p:txEl>
                                              <p:pRg st="7" end="7"/>
                                            </p:txEl>
                                          </p:spTgt>
                                        </p:tgtEl>
                                        <p:attrNameLst>
                                          <p:attrName>ppt_h</p:attrName>
                                        </p:attrNameLst>
                                      </p:cBhvr>
                                      <p:tavLst>
                                        <p:tav tm="0">
                                          <p:val>
                                            <p:fltVal val="0"/>
                                          </p:val>
                                        </p:tav>
                                        <p:tav tm="100000">
                                          <p:val>
                                            <p:strVal val="#ppt_h"/>
                                          </p:val>
                                        </p:tav>
                                      </p:tavLst>
                                    </p:anim>
                                    <p:animEffect transition="in" filter="fade">
                                      <p:cBhvr>
                                        <p:cTn id="63" dur="500"/>
                                        <p:tgtEl>
                                          <p:spTgt spid="3076">
                                            <p:txEl>
                                              <p:pRg st="7" end="7"/>
                                            </p:txEl>
                                          </p:spTgt>
                                        </p:tgtEl>
                                      </p:cBhvr>
                                    </p:animEffect>
                                  </p:childTnLst>
                                </p:cTn>
                              </p:par>
                              <p:par>
                                <p:cTn id="64" presetID="53" presetClass="entr" presetSubtype="16" fill="hold" nodeType="withEffect">
                                  <p:stCondLst>
                                    <p:cond delay="0"/>
                                  </p:stCondLst>
                                  <p:childTnLst>
                                    <p:set>
                                      <p:cBhvr>
                                        <p:cTn id="65" dur="1" fill="hold">
                                          <p:stCondLst>
                                            <p:cond delay="0"/>
                                          </p:stCondLst>
                                        </p:cTn>
                                        <p:tgtEl>
                                          <p:spTgt spid="3076">
                                            <p:txEl>
                                              <p:pRg st="8" end="8"/>
                                            </p:txEl>
                                          </p:spTgt>
                                        </p:tgtEl>
                                        <p:attrNameLst>
                                          <p:attrName>style.visibility</p:attrName>
                                        </p:attrNameLst>
                                      </p:cBhvr>
                                      <p:to>
                                        <p:strVal val="visible"/>
                                      </p:to>
                                    </p:set>
                                    <p:anim calcmode="lin" valueType="num">
                                      <p:cBhvr>
                                        <p:cTn id="66" dur="500" fill="hold"/>
                                        <p:tgtEl>
                                          <p:spTgt spid="3076">
                                            <p:txEl>
                                              <p:pRg st="8" end="8"/>
                                            </p:txEl>
                                          </p:spTgt>
                                        </p:tgtEl>
                                        <p:attrNameLst>
                                          <p:attrName>ppt_w</p:attrName>
                                        </p:attrNameLst>
                                      </p:cBhvr>
                                      <p:tavLst>
                                        <p:tav tm="0">
                                          <p:val>
                                            <p:fltVal val="0"/>
                                          </p:val>
                                        </p:tav>
                                        <p:tav tm="100000">
                                          <p:val>
                                            <p:strVal val="#ppt_w"/>
                                          </p:val>
                                        </p:tav>
                                      </p:tavLst>
                                    </p:anim>
                                    <p:anim calcmode="lin" valueType="num">
                                      <p:cBhvr>
                                        <p:cTn id="67" dur="500" fill="hold"/>
                                        <p:tgtEl>
                                          <p:spTgt spid="3076">
                                            <p:txEl>
                                              <p:pRg st="8" end="8"/>
                                            </p:txEl>
                                          </p:spTgt>
                                        </p:tgtEl>
                                        <p:attrNameLst>
                                          <p:attrName>ppt_h</p:attrName>
                                        </p:attrNameLst>
                                      </p:cBhvr>
                                      <p:tavLst>
                                        <p:tav tm="0">
                                          <p:val>
                                            <p:fltVal val="0"/>
                                          </p:val>
                                        </p:tav>
                                        <p:tav tm="100000">
                                          <p:val>
                                            <p:strVal val="#ppt_h"/>
                                          </p:val>
                                        </p:tav>
                                      </p:tavLst>
                                    </p:anim>
                                    <p:animEffect transition="in" filter="fade">
                                      <p:cBhvr>
                                        <p:cTn id="68" dur="500"/>
                                        <p:tgtEl>
                                          <p:spTgt spid="3076">
                                            <p:txEl>
                                              <p:pRg st="8" end="8"/>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5" presetClass="entr" presetSubtype="0" fill="hold" nodeType="clickEffect">
                                  <p:stCondLst>
                                    <p:cond delay="0"/>
                                  </p:stCondLst>
                                  <p:childTnLst>
                                    <p:set>
                                      <p:cBhvr>
                                        <p:cTn id="72" dur="1" fill="hold">
                                          <p:stCondLst>
                                            <p:cond delay="0"/>
                                          </p:stCondLst>
                                        </p:cTn>
                                        <p:tgtEl>
                                          <p:spTgt spid="9">
                                            <p:txEl>
                                              <p:pRg st="0" end="0"/>
                                            </p:txEl>
                                          </p:spTgt>
                                        </p:tgtEl>
                                        <p:attrNameLst>
                                          <p:attrName>style.visibility</p:attrName>
                                        </p:attrNameLst>
                                      </p:cBhvr>
                                      <p:to>
                                        <p:strVal val="visible"/>
                                      </p:to>
                                    </p:set>
                                    <p:anim calcmode="lin" valueType="num">
                                      <p:cBhvr>
                                        <p:cTn id="73"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74"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75" dur="1000"/>
                                        <p:tgtEl>
                                          <p:spTgt spid="9">
                                            <p:txEl>
                                              <p:pRg st="0" end="0"/>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3076">
                                            <p:txEl>
                                              <p:pRg st="10" end="10"/>
                                            </p:txEl>
                                          </p:spTgt>
                                        </p:tgtEl>
                                        <p:attrNameLst>
                                          <p:attrName>style.visibility</p:attrName>
                                        </p:attrNameLst>
                                      </p:cBhvr>
                                      <p:to>
                                        <p:strVal val="visible"/>
                                      </p:to>
                                    </p:set>
                                    <p:anim calcmode="lin" valueType="num">
                                      <p:cBhvr additive="base">
                                        <p:cTn id="80" dur="500" fill="hold"/>
                                        <p:tgtEl>
                                          <p:spTgt spid="3076">
                                            <p:txEl>
                                              <p:pRg st="10" end="10"/>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307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4"/>
          <p:cNvSpPr>
            <a:spLocks noGrp="1"/>
          </p:cNvSpPr>
          <p:nvPr>
            <p:ph type="title"/>
          </p:nvPr>
        </p:nvSpPr>
        <p:spPr/>
        <p:txBody>
          <a:bodyPr/>
          <a:lstStyle/>
          <a:p>
            <a:pPr algn="l">
              <a:defRPr/>
            </a:pPr>
            <a:r>
              <a:rPr lang="en-US" altLang="ko-KR" sz="3200" dirty="0" smtClean="0">
                <a:solidFill>
                  <a:schemeClr val="accent6">
                    <a:lumMod val="75000"/>
                  </a:schemeClr>
                </a:solidFill>
                <a:latin typeface="Myriad Pro"/>
                <a:ea typeface="Gulim" pitchFamily="34" charset="-127"/>
              </a:rPr>
              <a:t>  M&amp;E for Assurance  </a:t>
            </a:r>
            <a:endParaRPr lang="ko-KR" altLang="en-US" sz="3200" dirty="0" smtClean="0">
              <a:solidFill>
                <a:schemeClr val="accent6">
                  <a:lumMod val="75000"/>
                </a:schemeClr>
              </a:solidFill>
              <a:ea typeface="Gulim" pitchFamily="34" charset="-127"/>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199" y="2971800"/>
            <a:ext cx="4383381" cy="3657600"/>
          </a:xfrm>
          <a:prstGeom prst="rect">
            <a:avLst/>
          </a:prstGeom>
          <a:noFill/>
          <a:effectLst>
            <a:glow rad="127000">
              <a:schemeClr val="bg1"/>
            </a:glow>
          </a:effectLst>
        </p:spPr>
      </p:pic>
      <p:graphicFrame>
        <p:nvGraphicFramePr>
          <p:cNvPr id="7" name="Content Placeholder 6"/>
          <p:cNvGraphicFramePr>
            <a:graphicFrameLocks noGrp="1"/>
          </p:cNvGraphicFramePr>
          <p:nvPr>
            <p:ph idx="1"/>
            <p:extLst>
              <p:ext uri="{D42A27DB-BD31-4B8C-83A1-F6EECF244321}">
                <p14:modId xmlns:p14="http://schemas.microsoft.com/office/powerpoint/2010/main" val="3914286588"/>
              </p:ext>
            </p:extLst>
          </p:nvPr>
        </p:nvGraphicFramePr>
        <p:xfrm>
          <a:off x="679450" y="1676400"/>
          <a:ext cx="7848599" cy="4883180"/>
        </p:xfrm>
        <a:graphic>
          <a:graphicData uri="http://schemas.openxmlformats.org/drawingml/2006/table">
            <a:tbl>
              <a:tblPr firstRow="1" firstCol="1" lastRow="1" lastCol="1" bandRow="1" bandCol="1"/>
              <a:tblGrid>
                <a:gridCol w="1360947"/>
                <a:gridCol w="1042294"/>
                <a:gridCol w="3009153"/>
                <a:gridCol w="1274612"/>
                <a:gridCol w="1161593"/>
              </a:tblGrid>
              <a:tr h="557110">
                <a:tc>
                  <a:txBody>
                    <a:bodyPr/>
                    <a:lstStyle/>
                    <a:p>
                      <a:pPr marL="0" marR="0" algn="ctr">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M&amp;E Activities</a:t>
                      </a:r>
                      <a:endParaRPr lang="en-US" sz="1400" dirty="0">
                        <a:solidFill>
                          <a:schemeClr val="accent6">
                            <a:lumMod val="75000"/>
                          </a:schemeClr>
                        </a:solidFill>
                        <a:effectLst/>
                        <a:latin typeface="Times New Roman"/>
                        <a:ea typeface="PMingLiU"/>
                      </a:endParaRPr>
                    </a:p>
                  </a:txBody>
                  <a:tcPr marL="65405" marR="65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652"/>
                    </a:solidFill>
                  </a:tcPr>
                </a:tc>
                <a:tc>
                  <a:txBody>
                    <a:bodyPr/>
                    <a:lstStyle/>
                    <a:p>
                      <a:pPr marL="0" marR="0" algn="ctr">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Frequency</a:t>
                      </a:r>
                      <a:endParaRPr lang="en-US" sz="1400" dirty="0">
                        <a:solidFill>
                          <a:schemeClr val="accent6">
                            <a:lumMod val="75000"/>
                          </a:schemeClr>
                        </a:solidFill>
                        <a:effectLst/>
                        <a:latin typeface="Times New Roman"/>
                        <a:ea typeface="PMingLiU"/>
                      </a:endParaRPr>
                    </a:p>
                    <a:p>
                      <a:pPr marL="0" marR="0" algn="ctr">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/Timing</a:t>
                      </a:r>
                      <a:endParaRPr lang="en-US" sz="1400" dirty="0">
                        <a:solidFill>
                          <a:schemeClr val="accent6">
                            <a:lumMod val="75000"/>
                          </a:schemeClr>
                        </a:solidFill>
                        <a:effectLst/>
                        <a:latin typeface="Times New Roman"/>
                        <a:ea typeface="PMingLiU"/>
                      </a:endParaRPr>
                    </a:p>
                  </a:txBody>
                  <a:tcPr marL="65405" marR="65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652"/>
                    </a:solidFill>
                  </a:tcPr>
                </a:tc>
                <a:tc>
                  <a:txBody>
                    <a:bodyPr/>
                    <a:lstStyle/>
                    <a:p>
                      <a:pPr marL="0" marR="0" algn="ctr">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Aspects to be Monitored &amp; Evaluated/ Description</a:t>
                      </a:r>
                      <a:endParaRPr lang="en-US" sz="1400" dirty="0">
                        <a:solidFill>
                          <a:schemeClr val="accent6">
                            <a:lumMod val="75000"/>
                          </a:schemeClr>
                        </a:solidFill>
                        <a:effectLst/>
                        <a:latin typeface="Times New Roman"/>
                        <a:ea typeface="PMingLiU"/>
                      </a:endParaRPr>
                    </a:p>
                  </a:txBody>
                  <a:tcPr marL="65405" marR="65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652"/>
                    </a:solidFill>
                  </a:tcPr>
                </a:tc>
                <a:tc>
                  <a:txBody>
                    <a:bodyPr/>
                    <a:lstStyle/>
                    <a:p>
                      <a:pPr marL="0" marR="0" algn="ctr">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In-charge of Activity</a:t>
                      </a:r>
                      <a:endParaRPr lang="en-US" sz="1400" dirty="0">
                        <a:solidFill>
                          <a:schemeClr val="accent6">
                            <a:lumMod val="75000"/>
                          </a:schemeClr>
                        </a:solidFill>
                        <a:effectLst/>
                        <a:latin typeface="Times New Roman"/>
                        <a:ea typeface="PMingLiU"/>
                      </a:endParaRPr>
                    </a:p>
                  </a:txBody>
                  <a:tcPr marL="65405" marR="65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652"/>
                    </a:solidFill>
                  </a:tcPr>
                </a:tc>
                <a:tc>
                  <a:txBody>
                    <a:bodyPr/>
                    <a:lstStyle/>
                    <a:p>
                      <a:pPr marL="0" marR="0" algn="ctr">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Approval</a:t>
                      </a:r>
                      <a:endParaRPr lang="en-US" sz="1400" dirty="0">
                        <a:solidFill>
                          <a:schemeClr val="accent6">
                            <a:lumMod val="75000"/>
                          </a:schemeClr>
                        </a:solidFill>
                        <a:effectLst/>
                        <a:latin typeface="Times New Roman"/>
                        <a:ea typeface="PMingLiU"/>
                      </a:endParaRPr>
                    </a:p>
                  </a:txBody>
                  <a:tcPr marL="65405" marR="65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652"/>
                    </a:solidFill>
                  </a:tcPr>
                </a:tc>
              </a:tr>
              <a:tr h="1113362">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Annual Work plan and budget</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Beginning of project</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Detailed activities, budget, milestones, deliverables, manpower inputs for the next year</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600"/>
                        </a:spcAft>
                        <a:tabLst>
                          <a:tab pos="2743200" algn="ctr"/>
                          <a:tab pos="5486400" algn="r"/>
                          <a:tab pos="457200" algn="l"/>
                          <a:tab pos="2743200" algn="ctr"/>
                          <a:tab pos="5486400" algn="r"/>
                        </a:tabLst>
                      </a:pPr>
                      <a:r>
                        <a:rPr lang="en-US" sz="1400" b="1" dirty="0" smtClean="0">
                          <a:solidFill>
                            <a:schemeClr val="accent6">
                              <a:lumMod val="75000"/>
                            </a:schemeClr>
                          </a:solidFill>
                          <a:effectLst/>
                          <a:latin typeface="Calibri"/>
                          <a:ea typeface="PMingLiU"/>
                          <a:cs typeface="Calibri"/>
                        </a:rPr>
                        <a:t>PA, UNDP</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a:solidFill>
                            <a:schemeClr val="accent6">
                              <a:lumMod val="75000"/>
                            </a:schemeClr>
                          </a:solidFill>
                          <a:effectLst/>
                          <a:latin typeface="Calibri"/>
                          <a:ea typeface="PMingLiU"/>
                          <a:cs typeface="Calibri"/>
                        </a:rPr>
                        <a:t>UNDP Management</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4082">
                <a:tc>
                  <a:txBody>
                    <a:bodyPr/>
                    <a:lstStyle/>
                    <a:p>
                      <a:pPr marL="0" marR="0">
                        <a:spcBef>
                          <a:spcPts val="0"/>
                        </a:spcBef>
                        <a:spcAft>
                          <a:spcPts val="600"/>
                        </a:spcAft>
                        <a:tabLst>
                          <a:tab pos="2743200" algn="ctr"/>
                          <a:tab pos="5486400" algn="r"/>
                          <a:tab pos="457200" algn="l"/>
                          <a:tab pos="2743200" algn="ctr"/>
                          <a:tab pos="5486400" algn="r"/>
                        </a:tabLst>
                      </a:pPr>
                      <a:r>
                        <a:rPr lang="en-US" sz="1400" b="1">
                          <a:solidFill>
                            <a:schemeClr val="accent6">
                              <a:lumMod val="75000"/>
                            </a:schemeClr>
                          </a:solidFill>
                          <a:effectLst/>
                          <a:latin typeface="Calibri"/>
                          <a:ea typeface="PMingLiU"/>
                          <a:cs typeface="Calibri"/>
                        </a:rPr>
                        <a:t>Selection and Registration of Trainees </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a:solidFill>
                            <a:schemeClr val="accent6">
                              <a:lumMod val="75000"/>
                            </a:schemeClr>
                          </a:solidFill>
                          <a:effectLst/>
                          <a:latin typeface="Calibri"/>
                          <a:ea typeface="PMingLiU"/>
                          <a:cs typeface="Calibri"/>
                        </a:rPr>
                        <a:t>Preparation of the Training</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Selection criteria</a:t>
                      </a:r>
                      <a:endParaRPr lang="en-US" sz="1400" b="1" dirty="0">
                        <a:solidFill>
                          <a:schemeClr val="accent6">
                            <a:lumMod val="75000"/>
                          </a:schemeClr>
                        </a:solidFill>
                        <a:effectLst/>
                        <a:latin typeface="Times New Roman"/>
                        <a:ea typeface="PMingLiU"/>
                      </a:endParaRPr>
                    </a:p>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Names, job titles, area of expertise and contact details</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600"/>
                        </a:spcAft>
                        <a:tabLst>
                          <a:tab pos="2743200" algn="ctr"/>
                          <a:tab pos="5486400" algn="r"/>
                          <a:tab pos="457200" algn="l"/>
                          <a:tab pos="2743200" algn="ctr"/>
                          <a:tab pos="5486400" algn="r"/>
                        </a:tabLst>
                      </a:pPr>
                      <a:r>
                        <a:rPr lang="en-US" sz="1400" b="1" dirty="0" smtClean="0">
                          <a:solidFill>
                            <a:schemeClr val="accent6">
                              <a:lumMod val="75000"/>
                            </a:schemeClr>
                          </a:solidFill>
                          <a:effectLst/>
                          <a:latin typeface="Calibri"/>
                          <a:ea typeface="PMingLiU"/>
                          <a:cs typeface="Calibri"/>
                        </a:rPr>
                        <a:t>PA, UNDP</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a:solidFill>
                            <a:schemeClr val="accent6">
                              <a:lumMod val="75000"/>
                            </a:schemeClr>
                          </a:solidFill>
                          <a:effectLst/>
                          <a:latin typeface="Calibri"/>
                          <a:ea typeface="PMingLiU"/>
                          <a:cs typeface="Calibri"/>
                        </a:rPr>
                        <a:t>UNDP Management</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769">
                <a:tc>
                  <a:txBody>
                    <a:bodyPr/>
                    <a:lstStyle/>
                    <a:p>
                      <a:pPr marL="0" marR="0">
                        <a:spcBef>
                          <a:spcPts val="0"/>
                        </a:spcBef>
                        <a:spcAft>
                          <a:spcPts val="600"/>
                        </a:spcAft>
                        <a:tabLst>
                          <a:tab pos="2743200" algn="ctr"/>
                          <a:tab pos="5486400" algn="r"/>
                          <a:tab pos="457200" algn="l"/>
                          <a:tab pos="2743200" algn="ctr"/>
                          <a:tab pos="5486400" algn="r"/>
                        </a:tabLst>
                      </a:pPr>
                      <a:r>
                        <a:rPr lang="en-US" sz="1400" b="1">
                          <a:solidFill>
                            <a:schemeClr val="accent6">
                              <a:lumMod val="75000"/>
                            </a:schemeClr>
                          </a:solidFill>
                          <a:effectLst/>
                          <a:latin typeface="Calibri"/>
                          <a:ea typeface="PMingLiU"/>
                          <a:cs typeface="Calibri"/>
                        </a:rPr>
                        <a:t>Terminal Report</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a:solidFill>
                            <a:schemeClr val="accent6">
                              <a:lumMod val="75000"/>
                            </a:schemeClr>
                          </a:solidFill>
                          <a:effectLst/>
                          <a:latin typeface="Calibri"/>
                          <a:ea typeface="PMingLiU"/>
                          <a:cs typeface="Calibri"/>
                        </a:rPr>
                        <a:t>End of Project </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Project accomplishments; Project expenses and financial report; Records and evidences of all outputs; Lessons learned and recommendations for future actions</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600"/>
                        </a:spcAft>
                        <a:tabLst>
                          <a:tab pos="2743200" algn="ctr"/>
                          <a:tab pos="5486400" algn="r"/>
                          <a:tab pos="457200" algn="l"/>
                          <a:tab pos="2743200" algn="ctr"/>
                          <a:tab pos="5486400" algn="r"/>
                        </a:tabLst>
                      </a:pPr>
                      <a:r>
                        <a:rPr lang="en-US" sz="1400" b="1" dirty="0" smtClean="0">
                          <a:solidFill>
                            <a:schemeClr val="accent6">
                              <a:lumMod val="75000"/>
                            </a:schemeClr>
                          </a:solidFill>
                          <a:effectLst/>
                          <a:latin typeface="Calibri"/>
                          <a:ea typeface="PMingLiU"/>
                          <a:cs typeface="Calibri"/>
                        </a:rPr>
                        <a:t>PA, UNDP</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a:solidFill>
                            <a:schemeClr val="accent6">
                              <a:lumMod val="75000"/>
                            </a:schemeClr>
                          </a:solidFill>
                          <a:effectLst/>
                          <a:latin typeface="Calibri"/>
                          <a:ea typeface="PMingLiU"/>
                          <a:cs typeface="Calibri"/>
                        </a:rPr>
                        <a:t>UNDP Management</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0913">
                <a:tc>
                  <a:txBody>
                    <a:bodyPr/>
                    <a:lstStyle/>
                    <a:p>
                      <a:pPr marL="0" marR="0">
                        <a:spcBef>
                          <a:spcPts val="0"/>
                        </a:spcBef>
                        <a:spcAft>
                          <a:spcPts val="600"/>
                        </a:spcAft>
                        <a:tabLst>
                          <a:tab pos="2743200" algn="ctr"/>
                          <a:tab pos="5486400" algn="r"/>
                          <a:tab pos="457200" algn="l"/>
                          <a:tab pos="2743200" algn="ctr"/>
                          <a:tab pos="5486400" algn="r"/>
                        </a:tabLst>
                      </a:pPr>
                      <a:r>
                        <a:rPr lang="en-US" sz="1400" b="1">
                          <a:solidFill>
                            <a:schemeClr val="accent6">
                              <a:lumMod val="75000"/>
                            </a:schemeClr>
                          </a:solidFill>
                          <a:effectLst/>
                          <a:latin typeface="Calibri"/>
                          <a:ea typeface="PMingLiU"/>
                          <a:cs typeface="Calibri"/>
                        </a:rPr>
                        <a:t>Mission reports</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a:solidFill>
                            <a:schemeClr val="accent6">
                              <a:lumMod val="75000"/>
                            </a:schemeClr>
                          </a:solidFill>
                          <a:effectLst/>
                          <a:latin typeface="Calibri"/>
                          <a:ea typeface="PMingLiU"/>
                          <a:cs typeface="Calibri"/>
                        </a:rPr>
                        <a:t>After mission</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Relevant aspects of the mission (according to defined template)</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Individual participants or team leader</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UNDP Management</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0913">
                <a:tc>
                  <a:txBody>
                    <a:bodyPr/>
                    <a:lstStyle/>
                    <a:p>
                      <a:pPr marL="0" marR="0">
                        <a:spcBef>
                          <a:spcPts val="0"/>
                        </a:spcBef>
                        <a:spcAft>
                          <a:spcPts val="600"/>
                        </a:spcAft>
                        <a:tabLst>
                          <a:tab pos="2743200" algn="ctr"/>
                          <a:tab pos="5486400" algn="r"/>
                          <a:tab pos="457200" algn="l"/>
                          <a:tab pos="2743200" algn="ctr"/>
                          <a:tab pos="5486400" algn="r"/>
                        </a:tabLst>
                      </a:pPr>
                      <a:r>
                        <a:rPr lang="fr-FR" sz="1400" b="1">
                          <a:solidFill>
                            <a:schemeClr val="accent6">
                              <a:lumMod val="75000"/>
                            </a:schemeClr>
                          </a:solidFill>
                          <a:effectLst/>
                          <a:latin typeface="Calibri"/>
                          <a:ea typeface="PMingLiU"/>
                          <a:cs typeface="Calibri"/>
                        </a:rPr>
                        <a:t>Financial recording &amp; reporting</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a:solidFill>
                            <a:schemeClr val="accent6">
                              <a:lumMod val="75000"/>
                            </a:schemeClr>
                          </a:solidFill>
                          <a:effectLst/>
                          <a:latin typeface="Calibri"/>
                          <a:ea typeface="PMingLiU"/>
                          <a:cs typeface="Calibri"/>
                        </a:rPr>
                        <a:t>Throughout the Project; continuous</a:t>
                      </a:r>
                      <a:endParaRPr lang="en-US" sz="1400" b="1">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Expenditure against budget and activity</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Project Assistant, PSU </a:t>
                      </a:r>
                      <a:r>
                        <a:rPr lang="en-US" sz="1400" b="1">
                          <a:solidFill>
                            <a:schemeClr val="accent6">
                              <a:lumMod val="75000"/>
                            </a:schemeClr>
                          </a:solidFill>
                          <a:effectLst/>
                          <a:latin typeface="Calibri"/>
                          <a:ea typeface="PMingLiU"/>
                          <a:cs typeface="Calibri"/>
                        </a:rPr>
                        <a:t>and </a:t>
                      </a:r>
                      <a:r>
                        <a:rPr lang="en-US" sz="1400" b="1" smtClean="0">
                          <a:solidFill>
                            <a:schemeClr val="accent6">
                              <a:lumMod val="75000"/>
                            </a:schemeClr>
                          </a:solidFill>
                          <a:effectLst/>
                          <a:latin typeface="Calibri"/>
                          <a:ea typeface="PMingLiU"/>
                          <a:cs typeface="Calibri"/>
                        </a:rPr>
                        <a:t>PA, UNDP</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tabLst>
                          <a:tab pos="2743200" algn="ctr"/>
                          <a:tab pos="5486400" algn="r"/>
                          <a:tab pos="457200" algn="l"/>
                          <a:tab pos="2743200" algn="ctr"/>
                          <a:tab pos="5486400" algn="r"/>
                        </a:tabLst>
                      </a:pPr>
                      <a:r>
                        <a:rPr lang="en-US" sz="1400" b="1" dirty="0">
                          <a:solidFill>
                            <a:schemeClr val="accent6">
                              <a:lumMod val="75000"/>
                            </a:schemeClr>
                          </a:solidFill>
                          <a:effectLst/>
                          <a:latin typeface="Calibri"/>
                          <a:ea typeface="PMingLiU"/>
                          <a:cs typeface="Calibri"/>
                        </a:rPr>
                        <a:t>UNDP Management</a:t>
                      </a:r>
                      <a:endParaRPr lang="en-US" sz="1400" b="1" dirty="0">
                        <a:solidFill>
                          <a:schemeClr val="accent6">
                            <a:lumMod val="75000"/>
                          </a:schemeClr>
                        </a:solidFill>
                        <a:effectLst/>
                        <a:latin typeface="Times New Roman"/>
                        <a:ea typeface="PMingLiU"/>
                      </a:endParaRPr>
                    </a:p>
                  </a:txBody>
                  <a:tcPr marL="65405" marR="65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240" name="Line 9"/>
          <p:cNvSpPr>
            <a:spLocks noChangeShapeType="1"/>
          </p:cNvSpPr>
          <p:nvPr/>
        </p:nvSpPr>
        <p:spPr bwMode="auto">
          <a:xfrm flipH="1">
            <a:off x="684213" y="1447800"/>
            <a:ext cx="6478587" cy="0"/>
          </a:xfrm>
          <a:prstGeom prst="line">
            <a:avLst/>
          </a:prstGeom>
          <a:noFill/>
          <a:ln w="2540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5"/>
                                        </p:tgtEl>
                                        <p:attrNameLst>
                                          <p:attrName>ppt_x</p:attrName>
                                          <p:attrName>ppt_y</p:attrName>
                                        </p:attrNameLst>
                                      </p:cBhvr>
                                    </p:animMotion>
                                    <p:animRot by="1500000">
                                      <p:cBhvr>
                                        <p:cTn id="7" dur="125" fill="hold">
                                          <p:stCondLst>
                                            <p:cond delay="0"/>
                                          </p:stCondLst>
                                        </p:cTn>
                                        <p:tgtEl>
                                          <p:spTgt spid="3075"/>
                                        </p:tgtEl>
                                        <p:attrNameLst>
                                          <p:attrName>r</p:attrName>
                                        </p:attrNameLst>
                                      </p:cBhvr>
                                    </p:animRot>
                                    <p:animRot by="-1500000">
                                      <p:cBhvr>
                                        <p:cTn id="8" dur="125" fill="hold">
                                          <p:stCondLst>
                                            <p:cond delay="125"/>
                                          </p:stCondLst>
                                        </p:cTn>
                                        <p:tgtEl>
                                          <p:spTgt spid="3075"/>
                                        </p:tgtEl>
                                        <p:attrNameLst>
                                          <p:attrName>r</p:attrName>
                                        </p:attrNameLst>
                                      </p:cBhvr>
                                    </p:animRot>
                                    <p:animRot by="-1500000">
                                      <p:cBhvr>
                                        <p:cTn id="9" dur="125" fill="hold">
                                          <p:stCondLst>
                                            <p:cond delay="250"/>
                                          </p:stCondLst>
                                        </p:cTn>
                                        <p:tgtEl>
                                          <p:spTgt spid="3075"/>
                                        </p:tgtEl>
                                        <p:attrNameLst>
                                          <p:attrName>r</p:attrName>
                                        </p:attrNameLst>
                                      </p:cBhvr>
                                    </p:animRot>
                                    <p:animRot by="1500000">
                                      <p:cBhvr>
                                        <p:cTn id="10" dur="125" fill="hold">
                                          <p:stCondLst>
                                            <p:cond delay="375"/>
                                          </p:stCondLst>
                                        </p:cTn>
                                        <p:tgtEl>
                                          <p:spTgt spid="307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Content Placeholder 5"/>
          <p:cNvSpPr>
            <a:spLocks noGrp="1"/>
          </p:cNvSpPr>
          <p:nvPr>
            <p:ph idx="1"/>
          </p:nvPr>
        </p:nvSpPr>
        <p:spPr bwMode="auto">
          <a:xfrm>
            <a:off x="609600" y="1447800"/>
            <a:ext cx="78486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Tx/>
              <a:buNone/>
              <a:defRPr/>
            </a:pPr>
            <a:endParaRPr lang="en-GB" altLang="ko-KR" sz="2000" dirty="0" smtClean="0">
              <a:solidFill>
                <a:schemeClr val="accent6">
                  <a:lumMod val="75000"/>
                </a:schemeClr>
              </a:solidFill>
              <a:latin typeface="Myriad Pro"/>
              <a:ea typeface="Gulim" pitchFamily="34" charset="-127"/>
            </a:endParaRPr>
          </a:p>
          <a:p>
            <a:pPr marL="0" indent="0" algn="ctr">
              <a:buFontTx/>
              <a:buNone/>
              <a:defRPr/>
            </a:pPr>
            <a:endParaRPr lang="en-GB" altLang="ko-KR" sz="2000" dirty="0">
              <a:solidFill>
                <a:schemeClr val="accent6">
                  <a:lumMod val="75000"/>
                </a:schemeClr>
              </a:solidFill>
              <a:latin typeface="Myriad Pro"/>
              <a:ea typeface="Gulim" pitchFamily="34" charset="-127"/>
            </a:endParaRPr>
          </a:p>
          <a:p>
            <a:pPr marL="0" indent="0" algn="ctr">
              <a:buFontTx/>
              <a:buNone/>
              <a:defRPr/>
            </a:pPr>
            <a:endParaRPr lang="en-GB" altLang="ko-KR" sz="2000" dirty="0" smtClean="0">
              <a:solidFill>
                <a:schemeClr val="accent6">
                  <a:lumMod val="75000"/>
                </a:schemeClr>
              </a:solidFill>
              <a:latin typeface="Myriad Pro"/>
              <a:ea typeface="Gulim" pitchFamily="34" charset="-127"/>
            </a:endParaRPr>
          </a:p>
          <a:p>
            <a:pPr marL="0" indent="0" algn="ctr">
              <a:buFontTx/>
              <a:buNone/>
              <a:defRPr/>
            </a:pPr>
            <a:r>
              <a:rPr lang="en-GB" altLang="ko-KR" sz="7200" b="1" dirty="0" smtClean="0">
                <a:solidFill>
                  <a:schemeClr val="accent6">
                    <a:lumMod val="75000"/>
                  </a:schemeClr>
                </a:solidFill>
                <a:latin typeface="Myriad Pro"/>
                <a:ea typeface="Gulim" pitchFamily="34" charset="-127"/>
              </a:rPr>
              <a:t>THANK YOU</a:t>
            </a:r>
          </a:p>
        </p:txBody>
      </p:sp>
      <p:sp>
        <p:nvSpPr>
          <p:cNvPr id="4" name="TextBox 3"/>
          <p:cNvSpPr txBox="1"/>
          <p:nvPr/>
        </p:nvSpPr>
        <p:spPr>
          <a:xfrm>
            <a:off x="7948613" y="1489075"/>
            <a:ext cx="869950" cy="400050"/>
          </a:xfrm>
          <a:prstGeom prst="rect">
            <a:avLst/>
          </a:prstGeom>
          <a:noFill/>
        </p:spPr>
        <p:txBody>
          <a:bodyPr wrap="none">
            <a:spAutoFit/>
          </a:bodyPr>
          <a:lstStyle/>
          <a:p>
            <a:pPr>
              <a:defRPr/>
            </a:pPr>
            <a:r>
              <a:rPr lang="en-US" sz="2000" b="1" i="1" dirty="0">
                <a:solidFill>
                  <a:schemeClr val="accent6">
                    <a:lumMod val="75000"/>
                  </a:schemeClr>
                </a:solidFill>
              </a:rPr>
              <a:t>DPRK</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10000"/>
                                  </p:iterate>
                                  <p:childTnLst>
                                    <p:set>
                                      <p:cBhvr>
                                        <p:cTn id="6" dur="1" fill="hold">
                                          <p:stCondLst>
                                            <p:cond delay="0"/>
                                          </p:stCondLst>
                                        </p:cTn>
                                        <p:tgtEl>
                                          <p:spTgt spid="3076">
                                            <p:txEl>
                                              <p:pRg st="3" end="3"/>
                                            </p:txEl>
                                          </p:spTgt>
                                        </p:tgtEl>
                                        <p:attrNameLst>
                                          <p:attrName>style.visibility</p:attrName>
                                        </p:attrNameLst>
                                      </p:cBhvr>
                                      <p:to>
                                        <p:strVal val="visible"/>
                                      </p:to>
                                    </p:set>
                                    <p:set>
                                      <p:cBhvr>
                                        <p:cTn id="7" dur="455" fill="hold">
                                          <p:stCondLst>
                                            <p:cond delay="0"/>
                                          </p:stCondLst>
                                        </p:cTn>
                                        <p:tgtEl>
                                          <p:spTgt spid="3076">
                                            <p:txEl>
                                              <p:pRg st="3" end="3"/>
                                            </p:txEl>
                                          </p:spTgt>
                                        </p:tgtEl>
                                        <p:attrNameLst>
                                          <p:attrName>style.rotation</p:attrName>
                                        </p:attrNameLst>
                                      </p:cBhvr>
                                      <p:to>
                                        <p:strVal val="-45.0"/>
                                      </p:to>
                                    </p:set>
                                    <p:anim calcmode="lin" valueType="num">
                                      <p:cBhvr>
                                        <p:cTn id="8" dur="455" fill="hold">
                                          <p:stCondLst>
                                            <p:cond delay="455"/>
                                          </p:stCondLst>
                                        </p:cTn>
                                        <p:tgtEl>
                                          <p:spTgt spid="3076">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076">
                                            <p:txEl>
                                              <p:pRg st="3" end="3"/>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076">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076">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69&quot;&gt;&lt;object type=&quot;3&quot; unique_id=&quot;10070&quot;&gt;&lt;property id=&quot;20148&quot; value=&quot;5&quot;/&gt;&lt;property id=&quot;20300&quot; value=&quot;Slide 1 - &amp;quot;Strengthening of Food and Agriculture Information System (SFAIS)&amp;#x0D;&amp;#x0A;&amp;quot;&quot;/&gt;&lt;property id=&quot;20307&quot; value=&quot;256&quot;/&gt;&lt;/object&gt;&lt;object type=&quot;3&quot; unique_id=&quot;10071&quot;&gt;&lt;property id=&quot;20148&quot; value=&quot;5&quot;/&gt;&lt;property id=&quot;20300&quot; value=&quot;Slide 2 - &amp;quot;Outline&amp;quot;&quot;/&gt;&lt;property id=&quot;20307&quot; value=&quot;279&quot;/&gt;&lt;/object&gt;&lt;object type=&quot;3&quot; unique_id=&quot;10072&quot;&gt;&lt;property id=&quot;20148&quot; value=&quot;5&quot;/&gt;&lt;property id=&quot;20300&quot; value=&quot;Slide 3 - &amp;quot;&amp;#x0D;&amp;#x0A;&amp;quot;&quot;/&gt;&lt;property id=&quot;20307&quot; value=&quot;265&quot;/&gt;&lt;/object&gt;&lt;object type=&quot;3&quot; unique_id=&quot;10073&quot;&gt;&lt;property id=&quot;20148&quot; value=&quot;5&quot;/&gt;&lt;property id=&quot;20300&quot; value=&quot;Slide 4 - &amp;quot;Situation Analysis (Cont’d)&amp;quot;&quot;/&gt;&lt;property id=&quot;20307&quot; value=&quot;274&quot;/&gt;&lt;/object&gt;&lt;object type=&quot;3&quot; unique_id=&quot;10074&quot;&gt;&lt;property id=&quot;20148&quot; value=&quot;5&quot;/&gt;&lt;property id=&quot;20300&quot; value=&quot;Slide 5 - &amp;quot;Situation Analysis (Cont’d)&amp;quot;&quot;/&gt;&lt;property id=&quot;20307&quot; value=&quot;272&quot;/&gt;&lt;/object&gt;&lt;object type=&quot;3&quot; unique_id=&quot;10075&quot;&gt;&lt;property id=&quot;20148&quot; value=&quot;5&quot;/&gt;&lt;property id=&quot;20300&quot; value=&quot;Slide 6 - &amp;quot;Project Profile&amp;quot;&quot;/&gt;&lt;property id=&quot;20307&quot; value=&quot;268&quot;/&gt;&lt;/object&gt;&lt;object type=&quot;3&quot; unique_id=&quot;10076&quot;&gt;&lt;property id=&quot;20148&quot; value=&quot;5&quot;/&gt;&lt;property id=&quot;20300&quot; value=&quot;Slide 7 - &amp;quot;Project Outputs&amp;quot;&quot;/&gt;&lt;property id=&quot;20307&quot; value=&quot;269&quot;/&gt;&lt;/object&gt;&lt;object type=&quot;3&quot; unique_id=&quot;10077&quot;&gt;&lt;property id=&quot;20148&quot; value=&quot;5&quot;/&gt;&lt;property id=&quot;20300&quot; value=&quot;Slide 8 - &amp;quot;Project Strategy&amp;quot;&quot;/&gt;&lt;property id=&quot;20307&quot; value=&quot;270&quot;/&gt;&lt;/object&gt;&lt;object type=&quot;3&quot; unique_id=&quot;10078&quot;&gt;&lt;property id=&quot;20148&quot; value=&quot;5&quot;/&gt;&lt;property id=&quot;20300&quot; value=&quot;Slide 9 - &amp;quot;Key Activities&amp;quot;&quot;/&gt;&lt;property id=&quot;20307&quot; value=&quot;277&quot;/&gt;&lt;/object&gt;&lt;object type=&quot;3&quot; unique_id=&quot;10079&quot;&gt;&lt;property id=&quot;20148&quot; value=&quot;5&quot;/&gt;&lt;property id=&quot;20300&quot; value=&quot;Slide 10 - &amp;quot;Budget by category&amp;quot;&quot;/&gt;&lt;property id=&quot;20307&quot; value=&quot;280&quot;/&gt;&lt;/object&gt;&lt;object type=&quot;3&quot; unique_id=&quot;10080&quot;&gt;&lt;property id=&quot;20148&quot; value=&quot;5&quot;/&gt;&lt;property id=&quot;20300&quot; value=&quot;Slide 11 - &amp;quot;Project Profile (Continued)&amp;quot;&quot;/&gt;&lt;property id=&quot;20307&quot; value=&quot;276&quot;/&gt;&lt;/object&gt;&lt;object type=&quot;3&quot; unique_id=&quot;10081&quot;&gt;&lt;property id=&quot;20148&quot; value=&quot;5&quot;/&gt;&lt;property id=&quot;20300&quot; value=&quot;Slide 12&quot;/&gt;&lt;property id=&quot;20307&quot; value=&quot;278&quot;/&gt;&lt;/object&gt;&lt;/object&gt;&lt;object type=&quot;8&quot; unique_id=&quot;10095&quot;&gt;&lt;/object&gt;&lt;/object&gt;&lt;/database&gt;"/>
  <p:tag name="SECTOMILLISECCONVERTED" val="1"/>
</p:tagLst>
</file>

<file path=ppt/theme/theme1.xml><?xml version="1.0" encoding="utf-8"?>
<a:theme xmlns:a="http://schemas.openxmlformats.org/drawingml/2006/main" name="UNDPpptFormat_E">
  <a:themeElements>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NDPpptFormat_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NDPpptFormat_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DPpptFormat_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DPpptFormat_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DPpptFormat_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DPpptFormat_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DPpptFormat_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28e6c43a-9e99-4bdd-9574-a0fa4ea3b61e" ContentTypeId="0x010100F075C04BA242A84ABD3293E3AD35CDA4" PreviousValue="false"/>
</file>

<file path=customXml/item2.xml><?xml version="1.0" encoding="utf-8"?>
<ct:contentTypeSchema xmlns:ct="http://schemas.microsoft.com/office/2006/metadata/contentType" xmlns:ma="http://schemas.microsoft.com/office/2006/metadata/properties/metaAttributes" ct:_="" ma:_="" ma:contentTypeName="UNDP Programme Document" ma:contentTypeID="0x010100F075C04BA242A84ABD3293E3AD35CDA400AB50428DC784B44FAACCAA5FAE40C0590045B5E632B552204ABF0E616DD66BDA0F" ma:contentTypeVersion="73" ma:contentTypeDescription="" ma:contentTypeScope="" ma:versionID="9de00a5f5954494ae107930a66ca92e2">
  <xsd:schema xmlns:xsd="http://www.w3.org/2001/XMLSchema" xmlns:xs="http://www.w3.org/2001/XMLSchema" xmlns:p="http://schemas.microsoft.com/office/2006/metadata/properties" xmlns:ns1="http://schemas.microsoft.com/sharepoint/v3" xmlns:ns2="http://schemas.microsoft.com/sharepoint/v3/fields" xmlns:ns3="1ed4137b-41b2-488b-8250-6d369ec27664" xmlns:ns4="f1161f5b-24a3-4c2d-bc81-44cb9325e8ee" targetNamespace="http://schemas.microsoft.com/office/2006/metadata/properties" ma:root="true" ma:fieldsID="074a45cdc06b655c19533db1d6232777" ns1:_="" ns2:_="" ns3:_="" ns4:_="">
    <xsd:import namespace="http://schemas.microsoft.com/sharepoint/v3"/>
    <xsd:import namespace="http://schemas.microsoft.com/sharepoint/v3/fields"/>
    <xsd:import namespace="1ed4137b-41b2-488b-8250-6d369ec27664"/>
    <xsd:import namespace="f1161f5b-24a3-4c2d-bc81-44cb9325e8ee"/>
    <xsd:element name="properties">
      <xsd:complexType>
        <xsd:sequence>
          <xsd:element name="documentManagement">
            <xsd:complexType>
              <xsd:all>
                <xsd:element ref="ns3:UndpClassificationLevel" minOccurs="0"/>
                <xsd:element ref="ns4:UNDPPOPPFunctionalArea" minOccurs="0"/>
                <xsd:element ref="ns3:UndpProjectNo" minOccurs="0"/>
                <xsd:element ref="ns4:Outcome1" minOccurs="0"/>
                <xsd:element ref="ns3:UndpDocStatus" minOccurs="0"/>
                <xsd:element ref="ns3:UndpOUCode" minOccurs="0"/>
                <xsd:element ref="ns3:UndpDocFormat" minOccurs="0"/>
                <xsd:element ref="ns3:UndpDocID" minOccurs="0"/>
                <xsd:element ref="ns4:PDC_x0020_Document_x0020_Category" minOccurs="0"/>
                <xsd:element ref="ns4:UNDPPublishedDate" minOccurs="0"/>
                <xsd:element ref="ns4:UNDPSummary" minOccurs="0"/>
                <xsd:element ref="ns3:TaxCatchAll" minOccurs="0"/>
                <xsd:element ref="ns3:TaxCatchAllLabel" minOccurs="0"/>
                <xsd:element ref="ns3:UndpDocTypeMMTaxHTField0" minOccurs="0"/>
                <xsd:element ref="ns3:UNDPCountryTaxHTField0" minOccurs="0"/>
                <xsd:element ref="ns3:UNDPDocumentCategoryTaxHTField0" minOccurs="0"/>
                <xsd:element ref="ns3:b6db62fdefd74bd188b0c1cc54de5bcf" minOccurs="0"/>
                <xsd:element ref="ns3:UN_x0020_LanguagesTaxHTField0" minOccurs="0"/>
                <xsd:element ref="ns3:c4e2ab2cc9354bbf9064eeb465a566ea" minOccurs="0"/>
                <xsd:element ref="ns3:UNDPFocusAreasTaxHTField0" minOccurs="0"/>
                <xsd:element ref="ns4:o4086b1782a74105bb5269035bccc8e9" minOccurs="0"/>
                <xsd:element ref="ns4:Project_x0020_Number" minOccurs="0"/>
                <xsd:element ref="ns4:idff2b682fce4d0680503cd9036a3260" minOccurs="0"/>
                <xsd:element ref="ns3:UndpIsTemplate" minOccurs="0"/>
                <xsd:element ref="ns4:gc6531b704974d528487414686b72f6f" minOccurs="0"/>
                <xsd:element ref="ns4:Project_x0020_Manager" minOccurs="0"/>
                <xsd:element ref="ns2:_Publisher" minOccurs="0"/>
                <xsd:element ref="ns4:_dlc_DocId" minOccurs="0"/>
                <xsd:element ref="ns4:_dlc_DocIdUrl" minOccurs="0"/>
                <xsd:element ref="ns4:_dlc_DocIdPersistId" minOccurs="0"/>
                <xsd:element ref="ns4:Document_x0020_Coverage_x0020_Period_x0020_Start_x0020_Date" minOccurs="0"/>
                <xsd:element ref="ns4:Document_x0020_Coverage_x0020_Period_x0020_End_x0020_Date" minOccurs="0"/>
                <xsd:element ref="ns1:RatedBy" minOccurs="0"/>
                <xsd:element ref="ns1:Ratings" minOccurs="0"/>
                <xsd:element ref="ns1:LikesCount" minOccurs="0"/>
                <xsd:element ref="ns1:LikedBy"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atedBy" ma:index="52"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53" nillable="true" ma:displayName="User ratings" ma:description="User ratings for the item" ma:hidden="true" ma:internalName="Ratings">
      <xsd:simpleType>
        <xsd:restriction base="dms:Note"/>
      </xsd:simpleType>
    </xsd:element>
    <xsd:element name="LikesCount" ma:index="54" nillable="true" ma:displayName="Number of Likes" ma:internalName="LikesCount">
      <xsd:simpleType>
        <xsd:restriction base="dms:Unknown"/>
      </xsd:simpleType>
    </xsd:element>
    <xsd:element name="LikedBy" ma:index="55"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Publisher" ma:index="46" nillable="true" ma:displayName="Publisher" ma:description="The person who published the document" ma:hidden="true" ma:internalName="_Publisher"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d4137b-41b2-488b-8250-6d369ec27664" elementFormDefault="qualified">
    <xsd:import namespace="http://schemas.microsoft.com/office/2006/documentManagement/types"/>
    <xsd:import namespace="http://schemas.microsoft.com/office/infopath/2007/PartnerControls"/>
    <xsd:element name="UndpClassificationLevel" ma:index="4" nillable="true" ma:displayName="Classification Level" ma:default="Internal Use Only" ma:description="re: UNDP Information Classification &amp; Handling Standard" ma:format="Dropdown" ma:internalName="UndpClassificationLevel">
      <xsd:simpleType>
        <xsd:restriction base="dms:Choice">
          <xsd:enumeration value="Internal Use Only"/>
          <xsd:enumeration value="Confidential"/>
          <xsd:enumeration value="Highly Confidential"/>
          <xsd:enumeration value="Public"/>
        </xsd:restriction>
      </xsd:simpleType>
    </xsd:element>
    <xsd:element name="UndpProjectNo" ma:index="8" nillable="true" ma:displayName="Project No" ma:description="If applicable, the Atlas Project Number that this document relates to." ma:internalName="UndpProjectNo" ma:readOnly="false">
      <xsd:simpleType>
        <xsd:restriction base="dms:Text">
          <xsd:maxLength value="12"/>
        </xsd:restriction>
      </xsd:simpleType>
    </xsd:element>
    <xsd:element name="UndpDocStatus" ma:index="10" nillable="true" ma:displayName="Document Status" ma:default="Draft" ma:description="The status of the document" ma:format="Dropdown" ma:internalName="UndpDocStatus">
      <xsd:simpleType>
        <xsd:restriction base="dms:Choice">
          <xsd:enumeration value="Draft"/>
          <xsd:enumeration value="Reviewed"/>
          <xsd:enumeration value="Approved"/>
          <xsd:enumeration value="Not Approved"/>
          <xsd:enumeration value="Final"/>
          <xsd:enumeration value="Expired"/>
        </xsd:restriction>
      </xsd:simpleType>
    </xsd:element>
    <xsd:element name="UndpOUCode" ma:index="11" nillable="true" ma:displayName="Unit Code" ma:description="The Atlas Unit Code of the authoring Unit" ma:format="Dropdown" ma:internalName="UndpOUCode">
      <xsd:simpleType>
        <xsd:restriction base="dms:Choice">
          <xsd:enumeration value="ABW"/>
          <xsd:enumeration value="AFG"/>
          <xsd:enumeration value="AGO"/>
          <xsd:enumeration value="AIA"/>
          <xsd:enumeration value="ALB"/>
          <xsd:enumeration value="ANT"/>
          <xsd:enumeration value="ARE"/>
          <xsd:enumeration value="ARG"/>
          <xsd:enumeration value="ARM"/>
          <xsd:enumeration value="ATG"/>
          <xsd:enumeration value="AZE"/>
          <xsd:enumeration value="BDI"/>
          <xsd:enumeration value="BEN"/>
          <xsd:enumeration value="BFA"/>
          <xsd:enumeration value="BGD"/>
          <xsd:enumeration value="BGR"/>
          <xsd:enumeration value="BHR"/>
          <xsd:enumeration value="BHS"/>
          <xsd:enumeration value="BIH"/>
          <xsd:enumeration value="BLR"/>
          <xsd:enumeration value="BLZ"/>
          <xsd:enumeration value="BMU"/>
          <xsd:enumeration value="BOL"/>
          <xsd:enumeration value="BRA"/>
          <xsd:enumeration value="BRB"/>
          <xsd:enumeration value="BRC"/>
          <xsd:enumeration value="BTN"/>
          <xsd:enumeration value="BWA"/>
          <xsd:enumeration value="CAF"/>
          <xsd:enumeration value="CHL"/>
          <xsd:enumeration value="CHN"/>
          <xsd:enumeration value="CIV"/>
          <xsd:enumeration value="CMR"/>
          <xsd:enumeration value="COD"/>
          <xsd:enumeration value="COG"/>
          <xsd:enumeration value="COK"/>
          <xsd:enumeration value="COL"/>
          <xsd:enumeration value="COM"/>
          <xsd:enumeration value="CPV"/>
          <xsd:enumeration value="CRC"/>
          <xsd:enumeration value="CRI"/>
          <xsd:enumeration value="CUB"/>
          <xsd:enumeration value="CUR"/>
          <xsd:enumeration value="CYM"/>
          <xsd:enumeration value="CYP"/>
          <xsd:enumeration value="DJI"/>
          <xsd:enumeration value="DMA"/>
          <xsd:enumeration value="DOM"/>
          <xsd:enumeration value="DZA"/>
          <xsd:enumeration value="ECU"/>
          <xsd:enumeration value="EGY"/>
          <xsd:enumeration value="ERI"/>
          <xsd:enumeration value="ETH"/>
          <xsd:enumeration value="FJI"/>
          <xsd:enumeration value="FSM"/>
          <xsd:enumeration value="GAB"/>
          <xsd:enumeration value="GEO"/>
          <xsd:enumeration value="GHA"/>
          <xsd:enumeration value="GIN"/>
          <xsd:enumeration value="GMB"/>
          <xsd:enumeration value="GNB"/>
          <xsd:enumeration value="GNQ"/>
          <xsd:enumeration value="GRD"/>
          <xsd:enumeration value="GTM"/>
          <xsd:enumeration value="GUY"/>
          <xsd:enumeration value="HND"/>
          <xsd:enumeration value="HRV"/>
          <xsd:enumeration value="HTI"/>
          <xsd:enumeration value="IDN"/>
          <xsd:enumeration value="IND"/>
          <xsd:enumeration value="IRN"/>
          <xsd:enumeration value="IRQ"/>
          <xsd:enumeration value="JAM"/>
          <xsd:enumeration value="JOR"/>
          <xsd:enumeration value="KAZ"/>
          <xsd:enumeration value="KEN"/>
          <xsd:enumeration value="KGZ"/>
          <xsd:enumeration value="KHM"/>
          <xsd:enumeration value="KIR"/>
          <xsd:enumeration value="KNA"/>
          <xsd:enumeration value="KOR"/>
          <xsd:enumeration value="KOS"/>
          <xsd:enumeration value="KWT"/>
          <xsd:enumeration value="LAO"/>
          <xsd:enumeration value="LBN"/>
          <xsd:enumeration value="LBR"/>
          <xsd:enumeration value="LBY"/>
          <xsd:enumeration value="LCA"/>
          <xsd:enumeration value="LKA"/>
          <xsd:enumeration value="LSO"/>
          <xsd:enumeration value="LTU"/>
          <xsd:enumeration value="LVA"/>
          <xsd:enumeration value="MAR"/>
          <xsd:enumeration value="MDA"/>
          <xsd:enumeration value="MDG"/>
          <xsd:enumeration value="MDV"/>
          <xsd:enumeration value="MEX"/>
          <xsd:enumeration value="MHL"/>
          <xsd:enumeration value="MKD"/>
          <xsd:enumeration value="MLI"/>
          <xsd:enumeration value="MMR"/>
          <xsd:enumeration value="MNE"/>
          <xsd:enumeration value="MNG"/>
          <xsd:enumeration value="MOZ"/>
          <xsd:enumeration value="MRT"/>
          <xsd:enumeration value="MSR"/>
          <xsd:enumeration value="MUS"/>
          <xsd:enumeration value="MWI"/>
          <xsd:enumeration value="MYS"/>
          <xsd:enumeration value="NAM"/>
          <xsd:enumeration value="NER"/>
          <xsd:enumeration value="NGA"/>
          <xsd:enumeration value="NIC"/>
          <xsd:enumeration value="NIU"/>
          <xsd:enumeration value="NPL"/>
          <xsd:enumeration value="NRU"/>
          <xsd:enumeration value="PAK"/>
          <xsd:enumeration value="PAL"/>
          <xsd:enumeration value="PAN"/>
          <xsd:enumeration value="PER"/>
          <xsd:enumeration value="PHL"/>
          <xsd:enumeration value="PLW"/>
          <xsd:enumeration value="PNG"/>
          <xsd:enumeration value="POL"/>
          <xsd:enumeration value="PRK"/>
          <xsd:enumeration value="PRY"/>
          <xsd:enumeration value="PSC"/>
          <xsd:enumeration value="QAT"/>
          <xsd:enumeration value="R11"/>
          <xsd:enumeration value="R12"/>
          <xsd:enumeration value="R44"/>
          <xsd:enumeration value="R45"/>
          <xsd:enumeration value="R46"/>
          <xsd:enumeration value="R47"/>
          <xsd:enumeration value="RJB"/>
          <xsd:enumeration value="ROU"/>
          <xsd:enumeration value="RUS"/>
          <xsd:enumeration value="RWA"/>
          <xsd:enumeration value="SAU"/>
          <xsd:enumeration value="SDN"/>
          <xsd:enumeration value="SEN"/>
          <xsd:enumeration value="SLB"/>
          <xsd:enumeration value="SLE"/>
          <xsd:enumeration value="SLV"/>
          <xsd:enumeration value="SOM"/>
          <xsd:enumeration value="SRB"/>
          <xsd:enumeration value="SSD"/>
          <xsd:enumeration value="STP"/>
          <xsd:enumeration value="SUR"/>
          <xsd:enumeration value="SVK"/>
          <xsd:enumeration value="SWZ"/>
          <xsd:enumeration value="SYC"/>
          <xsd:enumeration value="SYR"/>
          <xsd:enumeration value="TCA"/>
          <xsd:enumeration value="TCD"/>
          <xsd:enumeration value="TGO"/>
          <xsd:enumeration value="THA"/>
          <xsd:enumeration value="TJK"/>
          <xsd:enumeration value="TKL"/>
          <xsd:enumeration value="TKM"/>
          <xsd:enumeration value="TLS"/>
          <xsd:enumeration value="TON"/>
          <xsd:enumeration value="TTO"/>
          <xsd:enumeration value="TUN"/>
          <xsd:enumeration value="TUR"/>
          <xsd:enumeration value="TUV"/>
          <xsd:enumeration value="TZA"/>
          <xsd:enumeration value="UGA"/>
          <xsd:enumeration value="UKR"/>
          <xsd:enumeration value="UNV"/>
          <xsd:enumeration value="URY"/>
          <xsd:enumeration value="UZB"/>
          <xsd:enumeration value="VCT"/>
          <xsd:enumeration value="VEN"/>
          <xsd:enumeration value="VGB"/>
          <xsd:enumeration value="VNM"/>
          <xsd:enumeration value="VUT"/>
          <xsd:enumeration value="WSM"/>
          <xsd:enumeration value="YEM"/>
          <xsd:enumeration value="ZAF"/>
          <xsd:enumeration value="ZMB"/>
          <xsd:enumeration value="ZWE"/>
          <xsd:enumeration value="H01"/>
          <xsd:enumeration value="H02"/>
          <xsd:enumeration value="H03"/>
          <xsd:enumeration value="H04"/>
          <xsd:enumeration value="H05"/>
          <xsd:enumeration value="H10"/>
          <xsd:enumeration value="H11"/>
          <xsd:enumeration value="H13"/>
          <xsd:enumeration value="H13"/>
          <xsd:enumeration value="H14"/>
          <xsd:enumeration value="H15"/>
          <xsd:enumeration value="H17"/>
          <xsd:enumeration value="H18"/>
          <xsd:enumeration value="H19"/>
          <xsd:enumeration value="H20"/>
          <xsd:enumeration value="H21"/>
          <xsd:enumeration value="H22"/>
          <xsd:enumeration value="H23"/>
          <xsd:enumeration value="H24"/>
          <xsd:enumeration value="H25"/>
          <xsd:enumeration value="H26"/>
          <xsd:enumeration value="H27"/>
          <xsd:enumeration value="H28"/>
          <xsd:enumeration value="H30"/>
          <xsd:enumeration value="H31"/>
          <xsd:enumeration value="H35"/>
          <xsd:enumeration value="H42"/>
          <xsd:enumeration value="H43"/>
          <xsd:enumeration value="H45"/>
          <xsd:enumeration value="H46"/>
          <xsd:enumeration value="H48"/>
          <xsd:enumeration value="H49"/>
          <xsd:enumeration value="H51"/>
          <xsd:enumeration value="H54"/>
          <xsd:enumeration value="H56"/>
          <xsd:enumeration value="H57"/>
          <xsd:enumeration value="H58"/>
          <xsd:enumeration value="H59"/>
          <xsd:enumeration value="H61"/>
          <xsd:enumeration value="H62"/>
          <xsd:enumeration value="H70"/>
          <xsd:enumeration value="H71"/>
        </xsd:restriction>
      </xsd:simpleType>
    </xsd:element>
    <xsd:element name="UndpDocFormat" ma:index="12" nillable="true" ma:displayName="Document Medium" ma:description="The medium/format from which this document originated (i.e. Fax, Paper, eDocument etc.)" ma:format="Dropdown" ma:internalName="UndpDocFormat">
      <xsd:simpleType>
        <xsd:restriction base="dms:Choice">
          <xsd:enumeration value="E-Document"/>
          <xsd:enumeration value="Letter/Paper"/>
          <xsd:enumeration value="E-Mail"/>
          <xsd:enumeration value="Fax/Telecopy"/>
          <xsd:enumeration value="Audio"/>
          <xsd:enumeration value="Database"/>
          <xsd:enumeration value="Image/Picture"/>
          <xsd:enumeration value="Instant Message"/>
          <xsd:enumeration value="Social Media"/>
        </xsd:restriction>
      </xsd:simpleType>
    </xsd:element>
    <xsd:element name="UndpDocID" ma:index="14" nillable="true" ma:displayName="Doc ID" ma:description="The Unique ID number for this document. Reserve for System Use." ma:internalName="UndpDocID">
      <xsd:simpleType>
        <xsd:restriction base="dms:Text">
          <xsd:maxLength value="35"/>
        </xsd:restriction>
      </xsd:simpleType>
    </xsd:element>
    <xsd:element name="TaxCatchAll" ma:index="23" nillable="true" ma:displayName="Taxonomy Catch All Column" ma:hidden="true" ma:list="{ebf97bad-dcbe-4f0d-9a23-b800605d6ac9}" ma:internalName="TaxCatchAll" ma:showField="CatchAllData"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ebf97bad-dcbe-4f0d-9a23-b800605d6ac9}" ma:internalName="TaxCatchAllLabel" ma:readOnly="true" ma:showField="CatchAllDataLabel"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UndpDocTypeMMTaxHTField0" ma:index="25" nillable="true" ma:taxonomy="true" ma:internalName="UndpDocTypeMMTaxHTField0" ma:taxonomyFieldName="UndpDocTypeMM" ma:displayName="Document Type" ma:default="" ma:fieldId="{ef94467a-fb76-4b42-91a0-5b5bdb6c8d34}" ma:sspId="28e6c43a-9e99-4bdd-9574-a0fa4ea3b61e" ma:termSetId="9ee71e91-19a9-476b-852f-3c2a633960f8" ma:anchorId="00000000-0000-0000-0000-000000000000" ma:open="false" ma:isKeyword="false">
      <xsd:complexType>
        <xsd:sequence>
          <xsd:element ref="pc:Terms" minOccurs="0" maxOccurs="1"/>
        </xsd:sequence>
      </xsd:complexType>
    </xsd:element>
    <xsd:element name="UNDPCountryTaxHTField0" ma:index="27" nillable="true" ma:taxonomy="true" ma:internalName="UNDPCountryTaxHTField0" ma:taxonomyFieldName="UNDPCountry" ma:displayName="Applies To Unit/Office/Country" ma:default="" ma:fieldId="{81e4cc14-7d66-47aa-92fc-e5e3ceab8cf9}" ma:taxonomyMulti="true" ma:sspId="28e6c43a-9e99-4bdd-9574-a0fa4ea3b61e" ma:termSetId="442a42f2-fc2a-49a0-9036-6cd97a005fbd" ma:anchorId="00000000-0000-0000-0000-000000000000" ma:open="false" ma:isKeyword="false">
      <xsd:complexType>
        <xsd:sequence>
          <xsd:element ref="pc:Terms" minOccurs="0" maxOccurs="1"/>
        </xsd:sequence>
      </xsd:complexType>
    </xsd:element>
    <xsd:element name="UNDPDocumentCategoryTaxHTField0" ma:index="30" nillable="true" ma:taxonomy="true" ma:internalName="UNDPDocumentCategoryTaxHTField0" ma:taxonomyFieldName="UNDPDocumentCategory" ma:displayName="Document Category" ma:readOnly="false" ma:default="" ma:fieldId="{30683383-b7b1-438d-8f61-9bf6b516a9e8}" ma:sspId="28e6c43a-9e99-4bdd-9574-a0fa4ea3b61e" ma:termSetId="353ae5a2-1c9c-42f6-bb56-cf3ba72fb601" ma:anchorId="00000000-0000-0000-0000-000000000000" ma:open="false" ma:isKeyword="false">
      <xsd:complexType>
        <xsd:sequence>
          <xsd:element ref="pc:Terms" minOccurs="0" maxOccurs="1"/>
        </xsd:sequence>
      </xsd:complexType>
    </xsd:element>
    <xsd:element name="b6db62fdefd74bd188b0c1cc54de5bcf" ma:index="32" nillable="true" ma:taxonomy="true" ma:internalName="b6db62fdefd74bd188b0c1cc54de5bcf" ma:taxonomyFieldName="UndpUnitMM" ma:displayName="Responsible Unit/Office" ma:readOnly="false" ma:default="" ma:fieldId="{b6db62fd-efd7-4bd1-88b0-c1cc54de5bcf}" ma:taxonomyMulti="true" ma:sspId="28e6c43a-9e99-4bdd-9574-a0fa4ea3b61e" ma:termSetId="41041907-3ad1-4549-b766-200fd229bd1c" ma:anchorId="00000000-0000-0000-0000-000000000000" ma:open="false" ma:isKeyword="false">
      <xsd:complexType>
        <xsd:sequence>
          <xsd:element ref="pc:Terms" minOccurs="0" maxOccurs="1"/>
        </xsd:sequence>
      </xsd:complexType>
    </xsd:element>
    <xsd:element name="UN_x0020_LanguagesTaxHTField0" ma:index="33" nillable="true" ma:taxonomy="true" ma:internalName="UN_x0020_LanguagesTaxHTField0" ma:taxonomyFieldName="UN_x0020_Languages" ma:displayName="UN Languages" ma:readOnly="false" ma:default="1;#English|7f98b732-4b5b-4b70-ba90-a0eff09b5d2d" ma:fieldId="{41a2b052-e54a-4bfe-83da-6da45935c81e}" ma:sspId="28e6c43a-9e99-4bdd-9574-a0fa4ea3b61e" ma:termSetId="b4046108-c9b1-4d97-ad16-d3846fb24317" ma:anchorId="45d05d46-9bc9-40df-8618-9658690cf41e" ma:open="false" ma:isKeyword="false">
      <xsd:complexType>
        <xsd:sequence>
          <xsd:element ref="pc:Terms" minOccurs="0" maxOccurs="1"/>
        </xsd:sequence>
      </xsd:complexType>
    </xsd:element>
    <xsd:element name="c4e2ab2cc9354bbf9064eeb465a566ea" ma:index="34" nillable="true" ma:taxonomy="true" ma:internalName="c4e2ab2cc9354bbf9064eeb465a566ea" ma:taxonomyFieldName="eRegFilingCodeMM" ma:displayName="eFiling Code" ma:readOnly="false" ma:default="" ma:fieldId="{c4e2ab2c-c935-4bbf-9064-eeb465a566ea}" ma:sspId="28e6c43a-9e99-4bdd-9574-a0fa4ea3b61e" ma:termSetId="3f69c20a-3173-4973-84b2-95ebea5be078" ma:anchorId="f37a81ce-dd31-4fa3-b388-af2156d559de" ma:open="false" ma:isKeyword="false">
      <xsd:complexType>
        <xsd:sequence>
          <xsd:element ref="pc:Terms" minOccurs="0" maxOccurs="1"/>
        </xsd:sequence>
      </xsd:complexType>
    </xsd:element>
    <xsd:element name="UNDPFocusAreasTaxHTField0" ma:index="35" nillable="true" ma:taxonomy="true" ma:internalName="UNDPFocusAreasTaxHTField0" ma:taxonomyFieldName="UNDPFocusAreas" ma:displayName="Focus Area" ma:readOnly="false" ma:default="" ma:fieldId="{c0f5d6bc-94c2-4efb-8cb3-448ca9792810}" ma:taxonomyMulti="true" ma:sspId="28e6c43a-9e99-4bdd-9574-a0fa4ea3b61e" ma:termSetId="5595b894-23d9-4524-8855-5c6c69b8bcc7" ma:anchorId="00000000-0000-0000-0000-000000000000" ma:open="false" ma:isKeyword="false">
      <xsd:complexType>
        <xsd:sequence>
          <xsd:element ref="pc:Terms" minOccurs="0" maxOccurs="1"/>
        </xsd:sequence>
      </xsd:complexType>
    </xsd:element>
    <xsd:element name="UndpIsTemplate" ma:index="43" nillable="true" ma:displayName="Template" ma:default="No" ma:description="Is this document a template or model upon which other documents should be based?" ma:format="RadioButtons" ma:hidden="true" ma:internalName="UndpIsTemplate" ma:readOnly="false">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f1161f5b-24a3-4c2d-bc81-44cb9325e8ee" elementFormDefault="qualified">
    <xsd:import namespace="http://schemas.microsoft.com/office/2006/documentManagement/types"/>
    <xsd:import namespace="http://schemas.microsoft.com/office/infopath/2007/PartnerControls"/>
    <xsd:element name="UNDPPOPPFunctionalArea" ma:index="5" nillable="true" ma:displayName="Functional Area" ma:description="The Functional Area (as defined in POPP) of this document" ma:format="Dropdown" ma:internalName="UNDPPOPPFunctionalArea" ma:readOnly="false">
      <xsd:simpleType>
        <xsd:restriction base="dms:Choice">
          <xsd:enumeration value="Administrative Services"/>
          <xsd:enumeration value="Contract and Procurement"/>
          <xsd:enumeration value="Ethics"/>
          <xsd:enumeration value="Financial Resources"/>
          <xsd:enumeration value="Human Resources"/>
          <xsd:enumeration value="Information and Communications Technology"/>
          <xsd:enumeration value="Management of Crisis and Special Development Situations"/>
          <xsd:enumeration value="Partnerships"/>
          <xsd:enumeration value="Programme and Project"/>
          <xsd:enumeration value="Results &amp; Accountability"/>
          <xsd:enumeration value="Prescriptive Content"/>
          <xsd:enumeration value="Security"/>
        </xsd:restriction>
      </xsd:simpleType>
    </xsd:element>
    <xsd:element name="Outcome1" ma:index="9" nillable="true" ma:displayName="Output No" ma:internalName="Outcome1" ma:readOnly="false">
      <xsd:simpleType>
        <xsd:restriction base="dms:Text">
          <xsd:maxLength value="8"/>
        </xsd:restriction>
      </xsd:simpleType>
    </xsd:element>
    <xsd:element name="PDC_x0020_Document_x0020_Category" ma:index="15" nillable="true" ma:displayName="PDC Document Category" ma:default="Project" ma:format="Dropdown" ma:internalName="PDC_x0020_Document_x0020_Category" ma:readOnly="false">
      <xsd:simpleType>
        <xsd:restriction base="dms:Choice">
          <xsd:enumeration value="Project"/>
          <xsd:enumeration value="Proposal"/>
        </xsd:restriction>
      </xsd:simpleType>
    </xsd:element>
    <xsd:element name="UNDPPublishedDate" ma:index="19" nillable="true" ma:displayName="Published Date" ma:description="The date the document was published" ma:format="DateOnly" ma:hidden="true" ma:internalName="UNDPPublishedDate" ma:readOnly="false">
      <xsd:simpleType>
        <xsd:restriction base="dms:DateTime"/>
      </xsd:simpleType>
    </xsd:element>
    <xsd:element name="UNDPSummary" ma:index="21" nillable="true" ma:displayName="Summary" ma:description="A brief description or summary of the document that will displayed in search results." ma:hidden="true" ma:internalName="UNDPSummary" ma:readOnly="false">
      <xsd:simpleType>
        <xsd:restriction base="dms:Note"/>
      </xsd:simpleType>
    </xsd:element>
    <xsd:element name="o4086b1782a74105bb5269035bccc8e9" ma:index="39" nillable="true" ma:taxonomy="true" ma:internalName="o4086b1782a74105bb5269035bccc8e9" ma:taxonomyFieldName="Atlas_x0020_Document_x0020_Status" ma:displayName="PDC Document Status" ma:indexed="true" ma:default="763;#Draft|121d40a5-e62e-4d42-82e4-d6d12003de0a" ma:fieldId="{84086b17-82a7-4105-bb52-69035bccc8e9}" ma:sspId="28e6c43a-9e99-4bdd-9574-a0fa4ea3b61e" ma:termSetId="25903f6f-cbc1-40ed-9940-25d83ada12cd" ma:anchorId="00000000-0000-0000-0000-000000000000" ma:open="false" ma:isKeyword="false">
      <xsd:complexType>
        <xsd:sequence>
          <xsd:element ref="pc:Terms" minOccurs="0" maxOccurs="1"/>
        </xsd:sequence>
      </xsd:complexType>
    </xsd:element>
    <xsd:element name="Project_x0020_Number" ma:index="40" nillable="true" ma:displayName="Project Number" ma:hidden="true" ma:internalName="Project_x0020_Number" ma:readOnly="false">
      <xsd:simpleType>
        <xsd:restriction base="dms:Text">
          <xsd:maxLength value="8"/>
        </xsd:restriction>
      </xsd:simpleType>
    </xsd:element>
    <xsd:element name="idff2b682fce4d0680503cd9036a3260" ma:index="41" nillable="true" ma:taxonomy="true" ma:internalName="idff2b682fce4d0680503cd9036a3260" ma:taxonomyFieldName="Atlas_x0020_Document_x0020_Type" ma:displayName="PDC Document Type" ma:default="" ma:fieldId="{2dff2b68-2fce-4d06-8050-3cd9036a3260}" ma:sspId="28e6c43a-9e99-4bdd-9574-a0fa4ea3b61e" ma:termSetId="30d68b81-e6e1-44c0-83ea-00369bf2f000" ma:anchorId="00000000-0000-0000-0000-000000000000" ma:open="false" ma:isKeyword="false">
      <xsd:complexType>
        <xsd:sequence>
          <xsd:element ref="pc:Terms" minOccurs="0" maxOccurs="1"/>
        </xsd:sequence>
      </xsd:complexType>
    </xsd:element>
    <xsd:element name="gc6531b704974d528487414686b72f6f" ma:index="44" nillable="true" ma:taxonomy="true" ma:internalName="gc6531b704974d528487414686b72f6f" ma:taxonomyFieldName="Operating_x0020_Unit0" ma:displayName="Operating Unit" ma:default="" ma:fieldId="{0c6531b7-0497-4d52-8487-414686b72f6f}" ma:sspId="28e6c43a-9e99-4bdd-9574-a0fa4ea3b61e" ma:termSetId="4a12f052-e370-4dc7-89e6-088c48edbf4d" ma:anchorId="00000000-0000-0000-0000-000000000000" ma:open="false" ma:isKeyword="false">
      <xsd:complexType>
        <xsd:sequence>
          <xsd:element ref="pc:Terms" minOccurs="0" maxOccurs="1"/>
        </xsd:sequence>
      </xsd:complexType>
    </xsd:element>
    <xsd:element name="Project_x0020_Manager" ma:index="45" nillable="true" ma:displayName="Project Manager" ma:hidden="true" ma:internalName="Project_x0020_Manager" ma:readOnly="false">
      <xsd:simpleType>
        <xsd:restriction base="dms:Text">
          <xsd:maxLength value="50"/>
        </xsd:restriction>
      </xsd:simpleType>
    </xsd:element>
    <xsd:element name="_dlc_DocId" ma:index="47" nillable="true" ma:displayName="Document ID Value" ma:description="The value of the document ID assigned to this item." ma:internalName="_dlc_DocId" ma:readOnly="true">
      <xsd:simpleType>
        <xsd:restriction base="dms:Text"/>
      </xsd:simpleType>
    </xsd:element>
    <xsd:element name="_dlc_DocIdUrl" ma:index="4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9" nillable="true" ma:displayName="Persist ID" ma:description="Keep ID on add." ma:hidden="true" ma:internalName="_dlc_DocIdPersistId" ma:readOnly="true">
      <xsd:simpleType>
        <xsd:restriction base="dms:Boolean"/>
      </xsd:simpleType>
    </xsd:element>
    <xsd:element name="Document_x0020_Coverage_x0020_Period_x0020_Start_x0020_Date" ma:index="50" nillable="true" ma:displayName="Document Coverage Period Start Date" ma:description="The period start date of the document covers or is valid (E.g. project start date specified in a project document, start date of the period covered by a project review report, a donor report, etc.)" ma:format="DateOnly" ma:internalName="Document_x0020_Coverage_x0020_Period_x0020_Start_x0020_Date">
      <xsd:simpleType>
        <xsd:restriction base="dms:DateTime"/>
      </xsd:simpleType>
    </xsd:element>
    <xsd:element name="Document_x0020_Coverage_x0020_Period_x0020_End_x0020_Date" ma:index="51" nillable="true" ma:displayName="Document Coverage Period End Date" ma:description="The period end date of the document covers or is valid (E.g. End date specified in a project document, period end date of review report, signed or published date if period is not relevant, such as MoU or Tender)" ma:format="DateOnly" ma:internalName="Document_x0020_Coverage_x0020_Period_x0020_End_x0020_Date" ma:readOnly="false">
      <xsd:simpleType>
        <xsd:restriction base="dms:DateTime"/>
      </xsd:simpleType>
    </xsd:element>
    <xsd:element name="SharedWithUsers" ma:index="5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Author"/>
        <xsd:element ref="dcterms:created" minOccurs="0" maxOccurs="1"/>
        <xsd:element ref="dc:identifier" minOccurs="0" maxOccurs="1"/>
        <xsd:element name="contentType" minOccurs="0" maxOccurs="1" type="xsd:string" ma:index="29" ma:displayName="Content Type"/>
        <xsd:element ref="dc:title" minOccurs="0" maxOccurs="1" ma:index="1" ma:displayName="Title"/>
        <xsd:element ref="dc:subject" minOccurs="0" maxOccurs="1"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UNDPPOPPFunctionalArea xmlns="f1161f5b-24a3-4c2d-bc81-44cb9325e8ee">Programme and Project</UNDPPOPPFunctionalArea>
    <UndpOUCode xmlns="1ed4137b-41b2-488b-8250-6d369ec27664">PRK</UndpOUCode>
    <UNDPFocusAreasTaxHTField0 xmlns="1ed4137b-41b2-488b-8250-6d369ec27664">
      <Terms xmlns="http://schemas.microsoft.com/office/infopath/2007/PartnerControls">
        <TermInfo xmlns="http://schemas.microsoft.com/office/infopath/2007/PartnerControls">
          <TermName xmlns="http://schemas.microsoft.com/office/infopath/2007/PartnerControls">Poverty Reduction</TermName>
          <TermId xmlns="http://schemas.microsoft.com/office/infopath/2007/PartnerControls">c594d747-5b40-4db6-8895-68504210264c</TermId>
        </TermInfo>
      </Terms>
    </UNDPFocusAreasTaxHTField0>
    <gc6531b704974d528487414686b72f6f xmlns="f1161f5b-24a3-4c2d-bc81-44cb9325e8ee">
      <Terms xmlns="http://schemas.microsoft.com/office/infopath/2007/PartnerControls">
        <TermInfo xmlns="http://schemas.microsoft.com/office/infopath/2007/PartnerControls">
          <TermName xmlns="http://schemas.microsoft.com/office/infopath/2007/PartnerControls">PRK</TermName>
          <TermId xmlns="http://schemas.microsoft.com/office/infopath/2007/PartnerControls">94ccbeaf-3dd8-4504-8f45-de341d9495c5</TermId>
        </TermInfo>
      </Terms>
    </gc6531b704974d528487414686b72f6f>
    <UndpDocID xmlns="1ed4137b-41b2-488b-8250-6d369ec27664" xsi:nil="true"/>
    <b6db62fdefd74bd188b0c1cc54de5bcf xmlns="1ed4137b-41b2-488b-8250-6d369ec27664">
      <Terms xmlns="http://schemas.microsoft.com/office/infopath/2007/PartnerControls"/>
    </b6db62fdefd74bd188b0c1cc54de5bcf>
    <UNDPSummary xmlns="f1161f5b-24a3-4c2d-bc81-44cb9325e8ee" xsi:nil="true"/>
    <Outcome1 xmlns="f1161f5b-24a3-4c2d-bc81-44cb9325e8ee">00088614</Outcome1>
    <UNDPCountryTaxHTField0 xmlns="1ed4137b-41b2-488b-8250-6d369ec27664">
      <Terms xmlns="http://schemas.microsoft.com/office/infopath/2007/PartnerControls">
        <TermInfo xmlns="http://schemas.microsoft.com/office/infopath/2007/PartnerControls">
          <TermName xmlns="http://schemas.microsoft.com/office/infopath/2007/PartnerControls">Democratic People's Republic of Korea</TermName>
          <TermId xmlns="http://schemas.microsoft.com/office/infopath/2007/PartnerControls">95f6c0d7-9489-414d-8509-61790867ccd5</TermId>
        </TermInfo>
      </Terms>
    </UNDPCountryTaxHTField0>
    <UN_x0020_LanguagesTaxHTField0 xmlns="1ed4137b-41b2-488b-8250-6d369ec27664">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7f98b732-4b5b-4b70-ba90-a0eff09b5d2d</TermId>
        </TermInfo>
      </Terms>
    </UN_x0020_LanguagesTaxHTField0>
    <c4e2ab2cc9354bbf9064eeb465a566ea xmlns="1ed4137b-41b2-488b-8250-6d369ec27664">
      <Terms xmlns="http://schemas.microsoft.com/office/infopath/2007/PartnerControls"/>
    </c4e2ab2cc9354bbf9064eeb465a566ea>
    <Project_x0020_Manager xmlns="f1161f5b-24a3-4c2d-bc81-44cb9325e8ee" xsi:nil="true"/>
    <_dlc_DocId xmlns="f1161f5b-24a3-4c2d-bc81-44cb9325e8ee">ATLASPDC-4-50396</_dlc_DocId>
    <TaxCatchAll xmlns="1ed4137b-41b2-488b-8250-6d369ec27664">
      <Value>763</Value>
      <Value>1594</Value>
      <Value>232</Value>
      <Value>1604</Value>
      <Value>1107</Value>
      <Value>1</Value>
    </TaxCatchAll>
    <_Publisher xmlns="http://schemas.microsoft.com/sharepoint/v3/fields" xsi:nil="true"/>
    <UndpDocStatus xmlns="1ed4137b-41b2-488b-8250-6d369ec27664">Reviewed</UndpDocStatus>
    <o4086b1782a74105bb5269035bccc8e9 xmlns="f1161f5b-24a3-4c2d-bc81-44cb9325e8ee">
      <Terms xmlns="http://schemas.microsoft.com/office/infopath/2007/PartnerControls">
        <TermInfo xmlns="http://schemas.microsoft.com/office/infopath/2007/PartnerControls">
          <TermName xmlns="http://schemas.microsoft.com/office/infopath/2007/PartnerControls">Draft</TermName>
          <TermId xmlns="http://schemas.microsoft.com/office/infopath/2007/PartnerControls">121d40a5-e62e-4d42-82e4-d6d12003de0a</TermId>
        </TermInfo>
      </Terms>
    </o4086b1782a74105bb5269035bccc8e9>
    <Project_x0020_Number xmlns="f1161f5b-24a3-4c2d-bc81-44cb9325e8ee" xsi:nil="true"/>
    <idff2b682fce4d0680503cd9036a3260 xmlns="f1161f5b-24a3-4c2d-bc81-44cb9325e8ee">
      <Terms xmlns="http://schemas.microsoft.com/office/infopath/2007/PartnerControls">
        <TermInfo xmlns="http://schemas.microsoft.com/office/infopath/2007/PartnerControls">
          <TermName xmlns="http://schemas.microsoft.com/office/infopath/2007/PartnerControls">Other</TermName>
          <TermId xmlns="http://schemas.microsoft.com/office/infopath/2007/PartnerControls">10be685e-4bef-4aec-b905-4df3748c0781</TermId>
        </TermInfo>
      </Terms>
    </idff2b682fce4d0680503cd9036a3260>
    <UNDPDocumentCategoryTaxHTField0 xmlns="1ed4137b-41b2-488b-8250-6d369ec27664">
      <Terms xmlns="http://schemas.microsoft.com/office/infopath/2007/PartnerControls"/>
    </UNDPDocumentCategoryTaxHTField0>
    <UndpDocFormat xmlns="1ed4137b-41b2-488b-8250-6d369ec27664" xsi:nil="true"/>
    <UNDPPublishedDate xmlns="f1161f5b-24a3-4c2d-bc81-44cb9325e8ee">2016-06-30T01:00:00+00:00</UNDPPublishedDate>
    <UndpClassificationLevel xmlns="1ed4137b-41b2-488b-8250-6d369ec27664">Public</UndpClassificationLevel>
    <UndpIsTemplate xmlns="1ed4137b-41b2-488b-8250-6d369ec27664">No</UndpIsTemplate>
    <PDC_x0020_Document_x0020_Category xmlns="f1161f5b-24a3-4c2d-bc81-44cb9325e8ee">Project</PDC_x0020_Document_x0020_Category>
    <UndpDocTypeMMTaxHTField0 xmlns="1ed4137b-41b2-488b-8250-6d369ec27664">
      <Terms xmlns="http://schemas.microsoft.com/office/infopath/2007/PartnerControls"/>
    </UndpDocTypeMMTaxHTField0>
    <UndpProjectNo xmlns="1ed4137b-41b2-488b-8250-6d369ec27664">00061795</UndpProjectNo>
    <_dlc_DocIdUrl xmlns="f1161f5b-24a3-4c2d-bc81-44cb9325e8ee">
      <Url>https://info.undp.org/docs/pdc/_layouts/DocIdRedir.aspx?ID=ATLASPDC-4-50396</Url>
      <Description>ATLASPDC-4-50396</Description>
    </_dlc_DocIdUrl>
    <Document_x0020_Coverage_x0020_Period_x0020_Start_x0020_Date xmlns="f1161f5b-24a3-4c2d-bc81-44cb9325e8ee" xsi:nil="true"/>
    <Document_x0020_Coverage_x0020_Period_x0020_End_x0020_Date xmlns="f1161f5b-24a3-4c2d-bc81-44cb9325e8ee" xsi:nil="true"/>
    <LikesCount xmlns="http://schemas.microsoft.com/sharepoint/v3" xsi:nil="true"/>
    <Ratings xmlns="http://schemas.microsoft.com/sharepoint/v3" xsi:nil="true"/>
    <LikedBy xmlns="http://schemas.microsoft.com/sharepoint/v3">
      <UserInfo>
        <DisplayName/>
        <AccountId xsi:nil="true"/>
        <AccountType/>
      </UserInfo>
    </LikedBy>
    <RatedBy xmlns="http://schemas.microsoft.com/sharepoint/v3">
      <UserInfo>
        <DisplayName/>
        <AccountId xsi:nil="true"/>
        <AccountType/>
      </UserInfo>
    </RatedBy>
  </documentManagement>
</p:properties>
</file>

<file path=customXml/itemProps1.xml><?xml version="1.0" encoding="utf-8"?>
<ds:datastoreItem xmlns:ds="http://schemas.openxmlformats.org/officeDocument/2006/customXml" ds:itemID="{C336FBE5-D009-4E6B-9646-54EEB5EF03CB}"/>
</file>

<file path=customXml/itemProps2.xml><?xml version="1.0" encoding="utf-8"?>
<ds:datastoreItem xmlns:ds="http://schemas.openxmlformats.org/officeDocument/2006/customXml" ds:itemID="{5420C9A0-270A-4F0E-96DC-4585CB1043CC}"/>
</file>

<file path=customXml/itemProps3.xml><?xml version="1.0" encoding="utf-8"?>
<ds:datastoreItem xmlns:ds="http://schemas.openxmlformats.org/officeDocument/2006/customXml" ds:itemID="{AEAFA8A6-C95B-47E4-A9D9-AA83E234902B}"/>
</file>

<file path=customXml/itemProps4.xml><?xml version="1.0" encoding="utf-8"?>
<ds:datastoreItem xmlns:ds="http://schemas.openxmlformats.org/officeDocument/2006/customXml" ds:itemID="{C83FC843-DCC0-4894-AD91-AFD5741653AD}"/>
</file>

<file path=customXml/itemProps5.xml><?xml version="1.0" encoding="utf-8"?>
<ds:datastoreItem xmlns:ds="http://schemas.openxmlformats.org/officeDocument/2006/customXml" ds:itemID="{3A32C41F-C6A3-47A0-B02A-E64FAEBE6AFE}"/>
</file>

<file path=docProps/app.xml><?xml version="1.0" encoding="utf-8"?>
<Properties xmlns="http://schemas.openxmlformats.org/officeDocument/2006/extended-properties" xmlns:vt="http://schemas.openxmlformats.org/officeDocument/2006/docPropsVTypes">
  <Template/>
  <TotalTime>2306</TotalTime>
  <Words>1361</Words>
  <Application>Microsoft Office PowerPoint</Application>
  <PresentationFormat>On-screen Show (4:3)</PresentationFormat>
  <Paragraphs>150</Paragraphs>
  <Slides>8</Slides>
  <Notes>8</Notes>
  <HiddenSlides>0</HiddenSlides>
  <MMClips>0</MMClips>
  <ScaleCrop>false</ScaleCrop>
  <HeadingPairs>
    <vt:vector size="6" baseType="variant">
      <vt:variant>
        <vt:lpstr>Theme</vt:lpstr>
      </vt:variant>
      <vt:variant>
        <vt:i4>1</vt:i4>
      </vt:variant>
      <vt:variant>
        <vt:lpstr>Slide Titles</vt:lpstr>
      </vt:variant>
      <vt:variant>
        <vt:i4>8</vt:i4>
      </vt:variant>
      <vt:variant>
        <vt:lpstr>Custom Shows</vt:lpstr>
      </vt:variant>
      <vt:variant>
        <vt:i4>1</vt:i4>
      </vt:variant>
    </vt:vector>
  </HeadingPairs>
  <TitlesOfParts>
    <vt:vector size="10" baseType="lpstr">
      <vt:lpstr>UNDPpptFormat_E</vt:lpstr>
      <vt:lpstr>PowerPoint Presentation</vt:lpstr>
      <vt:lpstr>   Outline</vt:lpstr>
      <vt:lpstr>  Project Background</vt:lpstr>
      <vt:lpstr>  Project Profile </vt:lpstr>
      <vt:lpstr>  Project Objectives</vt:lpstr>
      <vt:lpstr>  Key Activities</vt:lpstr>
      <vt:lpstr>  M&amp;E for Assurance  </vt:lpstr>
      <vt:lpstr>PowerPoint Presentation</vt:lpstr>
      <vt:lpstr>Custom Show 1</vt:lpstr>
    </vt:vector>
  </TitlesOfParts>
  <Company>UNDP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DC191NP</dc:creator>
  <cp:lastModifiedBy>yong.min.choe</cp:lastModifiedBy>
  <cp:revision>249</cp:revision>
  <dcterms:created xsi:type="dcterms:W3CDTF">2002-10-08T15:38:35Z</dcterms:created>
  <dcterms:modified xsi:type="dcterms:W3CDTF">2013-12-05T01:19:09Z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tlas_x0020_Document_x0020_Type">
    <vt:lpwstr>235;#Other|31c9cb5b-e3a5-4ce8-95bd-eda20410466c</vt:lpwstr>
  </property>
  <property fmtid="{D5CDD505-2E9C-101B-9397-08002B2CF9AE}" pid="3" name="UNDPCountry">
    <vt:lpwstr>1604;#Democratic People's Republic of Korea|95f6c0d7-9489-414d-8509-61790867ccd5</vt:lpwstr>
  </property>
  <property fmtid="{D5CDD505-2E9C-101B-9397-08002B2CF9AE}" pid="4" name="UNDPDocumentCategory">
    <vt:lpwstr/>
  </property>
  <property fmtid="{D5CDD505-2E9C-101B-9397-08002B2CF9AE}" pid="5" name="ContentTypeId">
    <vt:lpwstr>0x010100F075C04BA242A84ABD3293E3AD35CDA400AB50428DC784B44FAACCAA5FAE40C0590045B5E632B552204ABF0E616DD66BDA0F</vt:lpwstr>
  </property>
  <property fmtid="{D5CDD505-2E9C-101B-9397-08002B2CF9AE}" pid="6" name="UnitTaxHTField0">
    <vt:lpwstr/>
  </property>
  <property fmtid="{D5CDD505-2E9C-101B-9397-08002B2CF9AE}" pid="7" name="UN Languages">
    <vt:lpwstr>1;#English|7f98b732-4b5b-4b70-ba90-a0eff09b5d2d</vt:lpwstr>
  </property>
  <property fmtid="{D5CDD505-2E9C-101B-9397-08002B2CF9AE}" pid="8" name="Operating Unit0">
    <vt:lpwstr>1594;#PRK|94ccbeaf-3dd8-4504-8f45-de341d9495c5</vt:lpwstr>
  </property>
  <property fmtid="{D5CDD505-2E9C-101B-9397-08002B2CF9AE}" pid="9" name="Atlas Document Status">
    <vt:lpwstr>763;#Draft|121d40a5-e62e-4d42-82e4-d6d12003de0a</vt:lpwstr>
  </property>
  <property fmtid="{D5CDD505-2E9C-101B-9397-08002B2CF9AE}" pid="10" name="_dlc_DocIdItemGuid">
    <vt:lpwstr>fa85a482-5667-4a17-9adc-0f4c8112f1fd</vt:lpwstr>
  </property>
  <property fmtid="{D5CDD505-2E9C-101B-9397-08002B2CF9AE}" pid="11" name="Atlas Document Type">
    <vt:lpwstr>1107;#Other|10be685e-4bef-4aec-b905-4df3748c0781</vt:lpwstr>
  </property>
  <property fmtid="{D5CDD505-2E9C-101B-9397-08002B2CF9AE}" pid="12" name="eRegFilingCodeMM">
    <vt:lpwstr/>
  </property>
  <property fmtid="{D5CDD505-2E9C-101B-9397-08002B2CF9AE}" pid="13" name="UndpUnitMM">
    <vt:lpwstr/>
  </property>
  <property fmtid="{D5CDD505-2E9C-101B-9397-08002B2CF9AE}" pid="14" name="Unit">
    <vt:lpwstr/>
  </property>
  <property fmtid="{D5CDD505-2E9C-101B-9397-08002B2CF9AE}" pid="15" name="UNDPFocusAreas">
    <vt:lpwstr>232;#Poverty Reduction|c594d747-5b40-4db6-8895-68504210264c</vt:lpwstr>
  </property>
  <property fmtid="{D5CDD505-2E9C-101B-9397-08002B2CF9AE}" pid="16" name="UndpDocTypeMM">
    <vt:lpwstr/>
  </property>
  <property fmtid="{D5CDD505-2E9C-101B-9397-08002B2CF9AE}" pid="17" name="URL">
    <vt:lpwstr/>
  </property>
  <property fmtid="{D5CDD505-2E9C-101B-9397-08002B2CF9AE}" pid="18" name="DocumentSetDescription">
    <vt:lpwstr/>
  </property>
</Properties>
</file>